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Anton" pitchFamily="2" charset="0"/>
      <p:regular r:id="rId11"/>
    </p:embeddedFont>
    <p:embeddedFont>
      <p:font typeface="Calibri" panose="020F0502020204030204" pitchFamily="34" charset="0"/>
      <p:regular r:id="rId12"/>
      <p:bold r:id="rId13"/>
      <p:italic r:id="rId14"/>
      <p:boldItalic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0" d="100"/>
          <a:sy n="50" d="100"/>
        </p:scale>
        <p:origin x="1714"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jpeg>
</file>

<file path=ppt/media/image11.jpeg>
</file>

<file path=ppt/media/image12.jpeg>
</file>

<file path=ppt/media/image13.jpeg>
</file>

<file path=ppt/media/image14.gif>
</file>

<file path=ppt/media/image15.png>
</file>

<file path=ppt/media/image16.svg>
</file>

<file path=ppt/media/image17.png>
</file>

<file path=ppt/media/image18.png>
</file>

<file path=ppt/media/image19.svg>
</file>

<file path=ppt/media/image2.svg>
</file>

<file path=ppt/media/image3.gif>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gif"/></Relationships>
</file>

<file path=ppt/slides/_rels/slide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gif"/><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2.svg"/><Relationship Id="rId7" Type="http://schemas.openxmlformats.org/officeDocument/2006/relationships/image" Target="../media/image11.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jpe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3.jpe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gif"/></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2.sv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85ABFF">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5020109" y="2605709"/>
            <a:ext cx="5077990" cy="507799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795AC6">
                    <a:alpha val="4500"/>
                  </a:srgbClr>
                </a:gs>
                <a:gs pos="100000">
                  <a:srgbClr val="5540FF">
                    <a:alpha val="100000"/>
                  </a:srgbClr>
                </a:gs>
              </a:gsLst>
              <a:lin ang="0"/>
            </a:gra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2165946">
            <a:off x="8558360" y="507114"/>
            <a:ext cx="9272857" cy="9092355"/>
            <a:chOff x="0" y="0"/>
            <a:chExt cx="812800" cy="796978"/>
          </a:xfrm>
        </p:grpSpPr>
        <p:sp>
          <p:nvSpPr>
            <p:cNvPr id="6" name="Freeform 6"/>
            <p:cNvSpPr/>
            <p:nvPr/>
          </p:nvSpPr>
          <p:spPr>
            <a:xfrm>
              <a:off x="0" y="0"/>
              <a:ext cx="812800" cy="796978"/>
            </a:xfrm>
            <a:custGeom>
              <a:avLst/>
              <a:gdLst/>
              <a:ahLst/>
              <a:cxnLst/>
              <a:rect l="l" t="t" r="r" b="b"/>
              <a:pathLst>
                <a:path w="812800" h="796978">
                  <a:moveTo>
                    <a:pt x="406400" y="0"/>
                  </a:moveTo>
                  <a:cubicBezTo>
                    <a:pt x="181951" y="0"/>
                    <a:pt x="0" y="178410"/>
                    <a:pt x="0" y="398489"/>
                  </a:cubicBezTo>
                  <a:cubicBezTo>
                    <a:pt x="0" y="618569"/>
                    <a:pt x="181951" y="796978"/>
                    <a:pt x="406400" y="796978"/>
                  </a:cubicBezTo>
                  <a:cubicBezTo>
                    <a:pt x="630849" y="796978"/>
                    <a:pt x="812800" y="618569"/>
                    <a:pt x="812800" y="398489"/>
                  </a:cubicBezTo>
                  <a:cubicBezTo>
                    <a:pt x="812800" y="178410"/>
                    <a:pt x="630849" y="0"/>
                    <a:pt x="406400" y="0"/>
                  </a:cubicBezTo>
                  <a:close/>
                </a:path>
              </a:pathLst>
            </a:custGeom>
            <a:solidFill>
              <a:srgbClr val="000000">
                <a:alpha val="0"/>
              </a:srgbClr>
            </a:solidFill>
            <a:ln w="28575" cap="sq">
              <a:gradFill>
                <a:gsLst>
                  <a:gs pos="0">
                    <a:srgbClr val="795AC6">
                      <a:alpha val="4500"/>
                    </a:srgbClr>
                  </a:gs>
                  <a:gs pos="100000">
                    <a:srgbClr val="5540FF">
                      <a:alpha val="100000"/>
                    </a:srgbClr>
                  </a:gs>
                </a:gsLst>
                <a:lin ang="0"/>
              </a:gradFill>
              <a:prstDash val="solid"/>
              <a:miter/>
            </a:ln>
          </p:spPr>
        </p:sp>
        <p:sp>
          <p:nvSpPr>
            <p:cNvPr id="7" name="TextBox 7"/>
            <p:cNvSpPr txBox="1"/>
            <p:nvPr/>
          </p:nvSpPr>
          <p:spPr>
            <a:xfrm>
              <a:off x="76200" y="36617"/>
              <a:ext cx="660400" cy="685645"/>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rot="-10694109">
            <a:off x="9125957" y="1124174"/>
            <a:ext cx="8014237" cy="7858235"/>
            <a:chOff x="0" y="0"/>
            <a:chExt cx="812800" cy="796978"/>
          </a:xfrm>
        </p:grpSpPr>
        <p:sp>
          <p:nvSpPr>
            <p:cNvPr id="9" name="Freeform 9"/>
            <p:cNvSpPr/>
            <p:nvPr/>
          </p:nvSpPr>
          <p:spPr>
            <a:xfrm>
              <a:off x="0" y="0"/>
              <a:ext cx="812800" cy="796978"/>
            </a:xfrm>
            <a:custGeom>
              <a:avLst/>
              <a:gdLst/>
              <a:ahLst/>
              <a:cxnLst/>
              <a:rect l="l" t="t" r="r" b="b"/>
              <a:pathLst>
                <a:path w="812800" h="796978">
                  <a:moveTo>
                    <a:pt x="406400" y="0"/>
                  </a:moveTo>
                  <a:cubicBezTo>
                    <a:pt x="181951" y="0"/>
                    <a:pt x="0" y="178410"/>
                    <a:pt x="0" y="398489"/>
                  </a:cubicBezTo>
                  <a:cubicBezTo>
                    <a:pt x="0" y="618569"/>
                    <a:pt x="181951" y="796978"/>
                    <a:pt x="406400" y="796978"/>
                  </a:cubicBezTo>
                  <a:cubicBezTo>
                    <a:pt x="630849" y="796978"/>
                    <a:pt x="812800" y="618569"/>
                    <a:pt x="812800" y="398489"/>
                  </a:cubicBezTo>
                  <a:cubicBezTo>
                    <a:pt x="812800" y="178410"/>
                    <a:pt x="630849" y="0"/>
                    <a:pt x="406400" y="0"/>
                  </a:cubicBezTo>
                  <a:close/>
                </a:path>
              </a:pathLst>
            </a:custGeom>
            <a:solidFill>
              <a:srgbClr val="000000">
                <a:alpha val="0"/>
              </a:srgbClr>
            </a:solidFill>
            <a:ln w="28575" cap="sq">
              <a:gradFill>
                <a:gsLst>
                  <a:gs pos="0">
                    <a:srgbClr val="795AC6">
                      <a:alpha val="4500"/>
                    </a:srgbClr>
                  </a:gs>
                  <a:gs pos="100000">
                    <a:srgbClr val="C6BFFF">
                      <a:alpha val="100000"/>
                    </a:srgbClr>
                  </a:gs>
                </a:gsLst>
                <a:lin ang="0"/>
              </a:gradFill>
              <a:prstDash val="solid"/>
              <a:miter/>
            </a:ln>
          </p:spPr>
        </p:sp>
        <p:sp>
          <p:nvSpPr>
            <p:cNvPr id="10" name="TextBox 10"/>
            <p:cNvSpPr txBox="1"/>
            <p:nvPr/>
          </p:nvSpPr>
          <p:spPr>
            <a:xfrm>
              <a:off x="76200" y="36617"/>
              <a:ext cx="660400" cy="685645"/>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0861334" y="4598030"/>
            <a:ext cx="15304372" cy="15304372"/>
          </a:xfrm>
          <a:custGeom>
            <a:avLst/>
            <a:gdLst/>
            <a:ahLst/>
            <a:cxnLst/>
            <a:rect l="l" t="t" r="r" b="b"/>
            <a:pathLst>
              <a:path w="15304372" h="15304372">
                <a:moveTo>
                  <a:pt x="0" y="0"/>
                </a:moveTo>
                <a:lnTo>
                  <a:pt x="15304372" y="0"/>
                </a:lnTo>
                <a:lnTo>
                  <a:pt x="15304372" y="15304372"/>
                </a:lnTo>
                <a:lnTo>
                  <a:pt x="0" y="15304372"/>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sp>
      <p:pic>
        <p:nvPicPr>
          <p:cNvPr id="12" name="Picture 12"/>
          <p:cNvPicPr>
            <a:picLocks noChangeAspect="1"/>
          </p:cNvPicPr>
          <p:nvPr/>
        </p:nvPicPr>
        <p:blipFill>
          <a:blip r:embed="rId4"/>
          <a:srcRect/>
          <a:stretch>
            <a:fillRect/>
          </a:stretch>
        </p:blipFill>
        <p:spPr>
          <a:xfrm flipH="1">
            <a:off x="10527156" y="742462"/>
            <a:ext cx="3958208" cy="1899940"/>
          </a:xfrm>
          <a:prstGeom prst="rect">
            <a:avLst/>
          </a:prstGeom>
        </p:spPr>
      </p:pic>
      <p:pic>
        <p:nvPicPr>
          <p:cNvPr id="13" name="Picture 13"/>
          <p:cNvPicPr>
            <a:picLocks noChangeAspect="1"/>
          </p:cNvPicPr>
          <p:nvPr/>
        </p:nvPicPr>
        <p:blipFill>
          <a:blip r:embed="rId4"/>
          <a:srcRect/>
          <a:stretch>
            <a:fillRect/>
          </a:stretch>
        </p:blipFill>
        <p:spPr>
          <a:xfrm flipH="1">
            <a:off x="12812316" y="7644598"/>
            <a:ext cx="3958208" cy="1899940"/>
          </a:xfrm>
          <a:prstGeom prst="rect">
            <a:avLst/>
          </a:prstGeom>
        </p:spPr>
      </p:pic>
      <p:grpSp>
        <p:nvGrpSpPr>
          <p:cNvPr id="14" name="Group 14"/>
          <p:cNvGrpSpPr/>
          <p:nvPr/>
        </p:nvGrpSpPr>
        <p:grpSpPr>
          <a:xfrm>
            <a:off x="-1911889" y="5417287"/>
            <a:ext cx="9629812" cy="1818800"/>
            <a:chOff x="0" y="0"/>
            <a:chExt cx="2109677" cy="398458"/>
          </a:xfrm>
        </p:grpSpPr>
        <p:sp>
          <p:nvSpPr>
            <p:cNvPr id="15" name="Freeform 15"/>
            <p:cNvSpPr/>
            <p:nvPr/>
          </p:nvSpPr>
          <p:spPr>
            <a:xfrm>
              <a:off x="0" y="0"/>
              <a:ext cx="2109677" cy="398459"/>
            </a:xfrm>
            <a:custGeom>
              <a:avLst/>
              <a:gdLst/>
              <a:ahLst/>
              <a:cxnLst/>
              <a:rect l="l" t="t" r="r" b="b"/>
              <a:pathLst>
                <a:path w="2109677" h="398459">
                  <a:moveTo>
                    <a:pt x="0" y="0"/>
                  </a:moveTo>
                  <a:lnTo>
                    <a:pt x="2109677" y="0"/>
                  </a:lnTo>
                  <a:lnTo>
                    <a:pt x="2109677" y="398459"/>
                  </a:lnTo>
                  <a:lnTo>
                    <a:pt x="0" y="398459"/>
                  </a:lnTo>
                  <a:close/>
                </a:path>
              </a:pathLst>
            </a:custGeom>
            <a:gradFill rotWithShape="1">
              <a:gsLst>
                <a:gs pos="0">
                  <a:srgbClr val="3428BA">
                    <a:alpha val="100000"/>
                  </a:srgbClr>
                </a:gs>
                <a:gs pos="100000">
                  <a:srgbClr val="5FA2DB">
                    <a:alpha val="100000"/>
                  </a:srgbClr>
                </a:gs>
              </a:gsLst>
              <a:lin ang="0"/>
            </a:gradFill>
          </p:spPr>
        </p:sp>
        <p:sp>
          <p:nvSpPr>
            <p:cNvPr id="16" name="TextBox 16"/>
            <p:cNvSpPr txBox="1"/>
            <p:nvPr/>
          </p:nvSpPr>
          <p:spPr>
            <a:xfrm>
              <a:off x="0" y="-38100"/>
              <a:ext cx="2109677" cy="436558"/>
            </a:xfrm>
            <a:prstGeom prst="rect">
              <a:avLst/>
            </a:prstGeom>
          </p:spPr>
          <p:txBody>
            <a:bodyPr lIns="50800" tIns="50800" rIns="50800" bIns="50800" rtlCol="0" anchor="ctr"/>
            <a:lstStyle/>
            <a:p>
              <a:pPr algn="ctr">
                <a:lnSpc>
                  <a:spcPts val="2659"/>
                </a:lnSpc>
              </a:pPr>
              <a:endParaRPr/>
            </a:p>
          </p:txBody>
        </p:sp>
      </p:grpSp>
      <p:sp>
        <p:nvSpPr>
          <p:cNvPr id="17" name="Freeform 17"/>
          <p:cNvSpPr/>
          <p:nvPr/>
        </p:nvSpPr>
        <p:spPr>
          <a:xfrm>
            <a:off x="2395371" y="8337427"/>
            <a:ext cx="420315" cy="420315"/>
          </a:xfrm>
          <a:custGeom>
            <a:avLst/>
            <a:gdLst/>
            <a:ahLst/>
            <a:cxnLst/>
            <a:rect l="l" t="t" r="r" b="b"/>
            <a:pathLst>
              <a:path w="420315" h="420315">
                <a:moveTo>
                  <a:pt x="0" y="0"/>
                </a:moveTo>
                <a:lnTo>
                  <a:pt x="420315" y="0"/>
                </a:lnTo>
                <a:lnTo>
                  <a:pt x="420315" y="420316"/>
                </a:lnTo>
                <a:lnTo>
                  <a:pt x="0" y="42031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8" name="TextBox 18"/>
          <p:cNvSpPr txBox="1"/>
          <p:nvPr/>
        </p:nvSpPr>
        <p:spPr>
          <a:xfrm>
            <a:off x="278517" y="4040756"/>
            <a:ext cx="8273406" cy="1009773"/>
          </a:xfrm>
          <a:prstGeom prst="rect">
            <a:avLst/>
          </a:prstGeom>
        </p:spPr>
        <p:txBody>
          <a:bodyPr lIns="0" tIns="0" rIns="0" bIns="0" rtlCol="0" anchor="t">
            <a:spAutoFit/>
          </a:bodyPr>
          <a:lstStyle/>
          <a:p>
            <a:pPr algn="l">
              <a:lnSpc>
                <a:spcPts val="8393"/>
              </a:lnSpc>
              <a:spcBef>
                <a:spcPct val="0"/>
              </a:spcBef>
            </a:pPr>
            <a:r>
              <a:rPr lang="en-US" sz="5995">
                <a:solidFill>
                  <a:srgbClr val="3428BA"/>
                </a:solidFill>
                <a:latin typeface="Anton"/>
                <a:ea typeface="Anton"/>
                <a:cs typeface="Anton"/>
                <a:sym typeface="Anton"/>
              </a:rPr>
              <a:t>PHÁT TRIỂN ỨNG DỤNG BẰNG </a:t>
            </a:r>
          </a:p>
        </p:txBody>
      </p:sp>
      <p:sp>
        <p:nvSpPr>
          <p:cNvPr id="19" name="TextBox 19"/>
          <p:cNvSpPr txBox="1"/>
          <p:nvPr/>
        </p:nvSpPr>
        <p:spPr>
          <a:xfrm>
            <a:off x="2017631" y="5270613"/>
            <a:ext cx="6989220" cy="1965474"/>
          </a:xfrm>
          <a:prstGeom prst="rect">
            <a:avLst/>
          </a:prstGeom>
        </p:spPr>
        <p:txBody>
          <a:bodyPr lIns="0" tIns="0" rIns="0" bIns="0" rtlCol="0" anchor="t">
            <a:spAutoFit/>
          </a:bodyPr>
          <a:lstStyle/>
          <a:p>
            <a:pPr algn="l">
              <a:lnSpc>
                <a:spcPts val="16091"/>
              </a:lnSpc>
              <a:spcBef>
                <a:spcPct val="0"/>
              </a:spcBef>
            </a:pPr>
            <a:r>
              <a:rPr lang="en-US" sz="11494">
                <a:solidFill>
                  <a:srgbClr val="FFFFFF"/>
                </a:solidFill>
                <a:latin typeface="Anton"/>
                <a:ea typeface="Anton"/>
                <a:cs typeface="Anton"/>
                <a:sym typeface="Anton"/>
              </a:rPr>
              <a:t>JAVA </a:t>
            </a:r>
          </a:p>
        </p:txBody>
      </p:sp>
      <p:sp>
        <p:nvSpPr>
          <p:cNvPr id="20" name="Freeform 20"/>
          <p:cNvSpPr/>
          <p:nvPr/>
        </p:nvSpPr>
        <p:spPr>
          <a:xfrm>
            <a:off x="17039887" y="9038887"/>
            <a:ext cx="438826" cy="438826"/>
          </a:xfrm>
          <a:custGeom>
            <a:avLst/>
            <a:gdLst/>
            <a:ahLst/>
            <a:cxnLst/>
            <a:rect l="l" t="t" r="r" b="b"/>
            <a:pathLst>
              <a:path w="438826" h="438826">
                <a:moveTo>
                  <a:pt x="0" y="0"/>
                </a:moveTo>
                <a:lnTo>
                  <a:pt x="438826" y="0"/>
                </a:lnTo>
                <a:lnTo>
                  <a:pt x="438826" y="438826"/>
                </a:lnTo>
                <a:lnTo>
                  <a:pt x="0" y="43882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21" name="TextBox 21"/>
          <p:cNvSpPr txBox="1"/>
          <p:nvPr/>
        </p:nvSpPr>
        <p:spPr>
          <a:xfrm>
            <a:off x="4415220" y="9446854"/>
            <a:ext cx="8595524" cy="503728"/>
          </a:xfrm>
          <a:prstGeom prst="rect">
            <a:avLst/>
          </a:prstGeom>
        </p:spPr>
        <p:txBody>
          <a:bodyPr lIns="0" tIns="0" rIns="0" bIns="0" rtlCol="0" anchor="t">
            <a:spAutoFit/>
          </a:bodyPr>
          <a:lstStyle/>
          <a:p>
            <a:pPr algn="l">
              <a:lnSpc>
                <a:spcPts val="4323"/>
              </a:lnSpc>
              <a:spcBef>
                <a:spcPct val="0"/>
              </a:spcBef>
            </a:pPr>
            <a:r>
              <a:rPr lang="en-US" sz="3088">
                <a:solidFill>
                  <a:srgbClr val="000000"/>
                </a:solidFill>
                <a:latin typeface="Arial" panose="020B0604020202020204" pitchFamily="34" charset="0"/>
                <a:ea typeface="Poppins"/>
                <a:cs typeface="Arial" panose="020B0604020202020204" pitchFamily="34" charset="0"/>
                <a:sym typeface="Poppins"/>
              </a:rPr>
              <a:t>Giảng viên hướng dẫn : TS. Tô Thanh Hải </a:t>
            </a:r>
          </a:p>
        </p:txBody>
      </p:sp>
      <p:sp>
        <p:nvSpPr>
          <p:cNvPr id="22" name="TextBox 22"/>
          <p:cNvSpPr txBox="1"/>
          <p:nvPr/>
        </p:nvSpPr>
        <p:spPr>
          <a:xfrm>
            <a:off x="6665327" y="332582"/>
            <a:ext cx="3861829" cy="670047"/>
          </a:xfrm>
          <a:prstGeom prst="rect">
            <a:avLst/>
          </a:prstGeom>
        </p:spPr>
        <p:txBody>
          <a:bodyPr lIns="0" tIns="0" rIns="0" bIns="0" rtlCol="0" anchor="t">
            <a:spAutoFit/>
          </a:bodyPr>
          <a:lstStyle/>
          <a:p>
            <a:pPr algn="l">
              <a:lnSpc>
                <a:spcPts val="5593"/>
              </a:lnSpc>
              <a:spcBef>
                <a:spcPct val="0"/>
              </a:spcBef>
            </a:pPr>
            <a:r>
              <a:rPr lang="en-US" sz="3995">
                <a:solidFill>
                  <a:srgbClr val="3428BA"/>
                </a:solidFill>
                <a:latin typeface="Anton"/>
                <a:ea typeface="Anton"/>
                <a:cs typeface="Anton"/>
                <a:sym typeface="Anton"/>
              </a:rPr>
              <a:t>BÁO CÁO CUỐI MÔN </a:t>
            </a:r>
          </a:p>
        </p:txBody>
      </p:sp>
      <p:sp>
        <p:nvSpPr>
          <p:cNvPr id="23" name="TextBox 23"/>
          <p:cNvSpPr txBox="1"/>
          <p:nvPr/>
        </p:nvSpPr>
        <p:spPr>
          <a:xfrm>
            <a:off x="411328" y="8057241"/>
            <a:ext cx="8595524" cy="443904"/>
          </a:xfrm>
          <a:prstGeom prst="rect">
            <a:avLst/>
          </a:prstGeom>
        </p:spPr>
        <p:txBody>
          <a:bodyPr lIns="0" tIns="0" rIns="0" bIns="0" rtlCol="0" anchor="t">
            <a:spAutoFit/>
          </a:bodyPr>
          <a:lstStyle/>
          <a:p>
            <a:pPr algn="l">
              <a:lnSpc>
                <a:spcPts val="3763"/>
              </a:lnSpc>
              <a:spcBef>
                <a:spcPct val="0"/>
              </a:spcBef>
            </a:pPr>
            <a:r>
              <a:rPr lang="en-US" sz="2688">
                <a:solidFill>
                  <a:srgbClr val="000000"/>
                </a:solidFill>
                <a:latin typeface="Arial" panose="020B0604020202020204" pitchFamily="34" charset="0"/>
                <a:ea typeface="Poppins"/>
                <a:cs typeface="Arial" panose="020B0604020202020204" pitchFamily="34" charset="0"/>
                <a:sym typeface="Poppins"/>
              </a:rPr>
              <a:t>SV: Nguyễn Văn Quí Mùi - 0021412679</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85ABFF">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5020109" y="2605709"/>
            <a:ext cx="5077990" cy="507799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795AC6">
                    <a:alpha val="4500"/>
                  </a:srgbClr>
                </a:gs>
                <a:gs pos="100000">
                  <a:srgbClr val="5540FF">
                    <a:alpha val="100000"/>
                  </a:srgbClr>
                </a:gs>
              </a:gsLst>
              <a:lin ang="0"/>
            </a:gra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2165946">
            <a:off x="8558360" y="507114"/>
            <a:ext cx="9272857" cy="9092355"/>
            <a:chOff x="0" y="0"/>
            <a:chExt cx="812800" cy="796978"/>
          </a:xfrm>
        </p:grpSpPr>
        <p:sp>
          <p:nvSpPr>
            <p:cNvPr id="6" name="Freeform 6"/>
            <p:cNvSpPr/>
            <p:nvPr/>
          </p:nvSpPr>
          <p:spPr>
            <a:xfrm>
              <a:off x="0" y="0"/>
              <a:ext cx="812800" cy="796978"/>
            </a:xfrm>
            <a:custGeom>
              <a:avLst/>
              <a:gdLst/>
              <a:ahLst/>
              <a:cxnLst/>
              <a:rect l="l" t="t" r="r" b="b"/>
              <a:pathLst>
                <a:path w="812800" h="796978">
                  <a:moveTo>
                    <a:pt x="406400" y="0"/>
                  </a:moveTo>
                  <a:cubicBezTo>
                    <a:pt x="181951" y="0"/>
                    <a:pt x="0" y="178410"/>
                    <a:pt x="0" y="398489"/>
                  </a:cubicBezTo>
                  <a:cubicBezTo>
                    <a:pt x="0" y="618569"/>
                    <a:pt x="181951" y="796978"/>
                    <a:pt x="406400" y="796978"/>
                  </a:cubicBezTo>
                  <a:cubicBezTo>
                    <a:pt x="630849" y="796978"/>
                    <a:pt x="812800" y="618569"/>
                    <a:pt x="812800" y="398489"/>
                  </a:cubicBezTo>
                  <a:cubicBezTo>
                    <a:pt x="812800" y="178410"/>
                    <a:pt x="630849" y="0"/>
                    <a:pt x="406400" y="0"/>
                  </a:cubicBezTo>
                  <a:close/>
                </a:path>
              </a:pathLst>
            </a:custGeom>
            <a:solidFill>
              <a:srgbClr val="000000">
                <a:alpha val="0"/>
              </a:srgbClr>
            </a:solidFill>
            <a:ln w="28575" cap="sq">
              <a:gradFill>
                <a:gsLst>
                  <a:gs pos="0">
                    <a:srgbClr val="795AC6">
                      <a:alpha val="4500"/>
                    </a:srgbClr>
                  </a:gs>
                  <a:gs pos="100000">
                    <a:srgbClr val="5540FF">
                      <a:alpha val="100000"/>
                    </a:srgbClr>
                  </a:gs>
                </a:gsLst>
                <a:lin ang="0"/>
              </a:gradFill>
              <a:prstDash val="solid"/>
              <a:miter/>
            </a:ln>
          </p:spPr>
        </p:sp>
        <p:sp>
          <p:nvSpPr>
            <p:cNvPr id="7" name="TextBox 7"/>
            <p:cNvSpPr txBox="1"/>
            <p:nvPr/>
          </p:nvSpPr>
          <p:spPr>
            <a:xfrm>
              <a:off x="76200" y="36617"/>
              <a:ext cx="660400" cy="685645"/>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rot="-10694109">
            <a:off x="9125957" y="1124174"/>
            <a:ext cx="8014237" cy="7858235"/>
            <a:chOff x="0" y="0"/>
            <a:chExt cx="812800" cy="796978"/>
          </a:xfrm>
        </p:grpSpPr>
        <p:sp>
          <p:nvSpPr>
            <p:cNvPr id="9" name="Freeform 9"/>
            <p:cNvSpPr/>
            <p:nvPr/>
          </p:nvSpPr>
          <p:spPr>
            <a:xfrm>
              <a:off x="0" y="0"/>
              <a:ext cx="812800" cy="796978"/>
            </a:xfrm>
            <a:custGeom>
              <a:avLst/>
              <a:gdLst/>
              <a:ahLst/>
              <a:cxnLst/>
              <a:rect l="l" t="t" r="r" b="b"/>
              <a:pathLst>
                <a:path w="812800" h="796978">
                  <a:moveTo>
                    <a:pt x="406400" y="0"/>
                  </a:moveTo>
                  <a:cubicBezTo>
                    <a:pt x="181951" y="0"/>
                    <a:pt x="0" y="178410"/>
                    <a:pt x="0" y="398489"/>
                  </a:cubicBezTo>
                  <a:cubicBezTo>
                    <a:pt x="0" y="618569"/>
                    <a:pt x="181951" y="796978"/>
                    <a:pt x="406400" y="796978"/>
                  </a:cubicBezTo>
                  <a:cubicBezTo>
                    <a:pt x="630849" y="796978"/>
                    <a:pt x="812800" y="618569"/>
                    <a:pt x="812800" y="398489"/>
                  </a:cubicBezTo>
                  <a:cubicBezTo>
                    <a:pt x="812800" y="178410"/>
                    <a:pt x="630849" y="0"/>
                    <a:pt x="406400" y="0"/>
                  </a:cubicBezTo>
                  <a:close/>
                </a:path>
              </a:pathLst>
            </a:custGeom>
            <a:solidFill>
              <a:srgbClr val="000000">
                <a:alpha val="0"/>
              </a:srgbClr>
            </a:solidFill>
            <a:ln w="28575" cap="sq">
              <a:gradFill>
                <a:gsLst>
                  <a:gs pos="0">
                    <a:srgbClr val="795AC6">
                      <a:alpha val="4500"/>
                    </a:srgbClr>
                  </a:gs>
                  <a:gs pos="100000">
                    <a:srgbClr val="C6BFFF">
                      <a:alpha val="100000"/>
                    </a:srgbClr>
                  </a:gs>
                </a:gsLst>
                <a:lin ang="0"/>
              </a:gradFill>
              <a:prstDash val="solid"/>
              <a:miter/>
            </a:ln>
          </p:spPr>
        </p:sp>
        <p:sp>
          <p:nvSpPr>
            <p:cNvPr id="10" name="TextBox 10"/>
            <p:cNvSpPr txBox="1"/>
            <p:nvPr/>
          </p:nvSpPr>
          <p:spPr>
            <a:xfrm>
              <a:off x="76200" y="36617"/>
              <a:ext cx="660400" cy="685645"/>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0861334" y="4598030"/>
            <a:ext cx="15304372" cy="15304372"/>
          </a:xfrm>
          <a:custGeom>
            <a:avLst/>
            <a:gdLst/>
            <a:ahLst/>
            <a:cxnLst/>
            <a:rect l="l" t="t" r="r" b="b"/>
            <a:pathLst>
              <a:path w="15304372" h="15304372">
                <a:moveTo>
                  <a:pt x="0" y="0"/>
                </a:moveTo>
                <a:lnTo>
                  <a:pt x="15304372" y="0"/>
                </a:lnTo>
                <a:lnTo>
                  <a:pt x="15304372" y="15304372"/>
                </a:lnTo>
                <a:lnTo>
                  <a:pt x="0" y="15304372"/>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sp>
      <p:pic>
        <p:nvPicPr>
          <p:cNvPr id="12" name="Picture 12"/>
          <p:cNvPicPr>
            <a:picLocks noChangeAspect="1"/>
          </p:cNvPicPr>
          <p:nvPr/>
        </p:nvPicPr>
        <p:blipFill>
          <a:blip r:embed="rId4"/>
          <a:srcRect/>
          <a:stretch>
            <a:fillRect/>
          </a:stretch>
        </p:blipFill>
        <p:spPr>
          <a:xfrm flipH="1">
            <a:off x="10527156" y="742462"/>
            <a:ext cx="3958208" cy="1899940"/>
          </a:xfrm>
          <a:prstGeom prst="rect">
            <a:avLst/>
          </a:prstGeom>
        </p:spPr>
      </p:pic>
      <p:pic>
        <p:nvPicPr>
          <p:cNvPr id="13" name="Picture 13"/>
          <p:cNvPicPr>
            <a:picLocks noChangeAspect="1"/>
          </p:cNvPicPr>
          <p:nvPr/>
        </p:nvPicPr>
        <p:blipFill>
          <a:blip r:embed="rId4"/>
          <a:srcRect/>
          <a:stretch>
            <a:fillRect/>
          </a:stretch>
        </p:blipFill>
        <p:spPr>
          <a:xfrm flipH="1">
            <a:off x="12812316" y="7644598"/>
            <a:ext cx="3958208" cy="1899940"/>
          </a:xfrm>
          <a:prstGeom prst="rect">
            <a:avLst/>
          </a:prstGeom>
        </p:spPr>
      </p:pic>
      <p:sp>
        <p:nvSpPr>
          <p:cNvPr id="14" name="Freeform 14"/>
          <p:cNvSpPr/>
          <p:nvPr/>
        </p:nvSpPr>
        <p:spPr>
          <a:xfrm>
            <a:off x="2395371" y="8337427"/>
            <a:ext cx="420315" cy="420315"/>
          </a:xfrm>
          <a:custGeom>
            <a:avLst/>
            <a:gdLst/>
            <a:ahLst/>
            <a:cxnLst/>
            <a:rect l="l" t="t" r="r" b="b"/>
            <a:pathLst>
              <a:path w="420315" h="420315">
                <a:moveTo>
                  <a:pt x="0" y="0"/>
                </a:moveTo>
                <a:lnTo>
                  <a:pt x="420315" y="0"/>
                </a:lnTo>
                <a:lnTo>
                  <a:pt x="420315" y="420316"/>
                </a:lnTo>
                <a:lnTo>
                  <a:pt x="0" y="42031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Freeform 15"/>
          <p:cNvSpPr/>
          <p:nvPr/>
        </p:nvSpPr>
        <p:spPr>
          <a:xfrm>
            <a:off x="17039887" y="9038887"/>
            <a:ext cx="438826" cy="438826"/>
          </a:xfrm>
          <a:custGeom>
            <a:avLst/>
            <a:gdLst/>
            <a:ahLst/>
            <a:cxnLst/>
            <a:rect l="l" t="t" r="r" b="b"/>
            <a:pathLst>
              <a:path w="438826" h="438826">
                <a:moveTo>
                  <a:pt x="0" y="0"/>
                </a:moveTo>
                <a:lnTo>
                  <a:pt x="438826" y="0"/>
                </a:lnTo>
                <a:lnTo>
                  <a:pt x="438826" y="438826"/>
                </a:lnTo>
                <a:lnTo>
                  <a:pt x="0" y="43882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16" name="Freeform 16"/>
          <p:cNvSpPr/>
          <p:nvPr/>
        </p:nvSpPr>
        <p:spPr>
          <a:xfrm>
            <a:off x="11885380" y="2995892"/>
            <a:ext cx="3134729" cy="4114800"/>
          </a:xfrm>
          <a:custGeom>
            <a:avLst/>
            <a:gdLst/>
            <a:ahLst/>
            <a:cxnLst/>
            <a:rect l="l" t="t" r="r" b="b"/>
            <a:pathLst>
              <a:path w="3134729" h="4114800">
                <a:moveTo>
                  <a:pt x="0" y="0"/>
                </a:moveTo>
                <a:lnTo>
                  <a:pt x="3134729" y="0"/>
                </a:lnTo>
                <a:lnTo>
                  <a:pt x="3134729" y="4114800"/>
                </a:lnTo>
                <a:lnTo>
                  <a:pt x="0" y="4114800"/>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sp>
      <p:sp>
        <p:nvSpPr>
          <p:cNvPr id="17" name="TextBox 17"/>
          <p:cNvSpPr txBox="1"/>
          <p:nvPr/>
        </p:nvSpPr>
        <p:spPr>
          <a:xfrm>
            <a:off x="322835" y="4813602"/>
            <a:ext cx="8273406" cy="1002788"/>
          </a:xfrm>
          <a:prstGeom prst="rect">
            <a:avLst/>
          </a:prstGeom>
        </p:spPr>
        <p:txBody>
          <a:bodyPr lIns="0" tIns="0" rIns="0" bIns="0" rtlCol="0" anchor="t">
            <a:spAutoFit/>
          </a:bodyPr>
          <a:lstStyle/>
          <a:p>
            <a:pPr algn="l">
              <a:lnSpc>
                <a:spcPts val="8253"/>
              </a:lnSpc>
              <a:spcBef>
                <a:spcPct val="0"/>
              </a:spcBef>
            </a:pPr>
            <a:r>
              <a:rPr lang="en-US" sz="5895">
                <a:solidFill>
                  <a:srgbClr val="3428BA"/>
                </a:solidFill>
                <a:latin typeface="Anton"/>
                <a:ea typeface="Anton"/>
                <a:cs typeface="Anton"/>
                <a:sym typeface="Anton"/>
              </a:rPr>
              <a:t>XÂY DỰNG WEBSITE BÁN QUẠT </a:t>
            </a:r>
          </a:p>
        </p:txBody>
      </p:sp>
      <p:sp>
        <p:nvSpPr>
          <p:cNvPr id="18" name="TextBox 18"/>
          <p:cNvSpPr txBox="1"/>
          <p:nvPr/>
        </p:nvSpPr>
        <p:spPr>
          <a:xfrm>
            <a:off x="548476" y="9449288"/>
            <a:ext cx="8595524" cy="503728"/>
          </a:xfrm>
          <a:prstGeom prst="rect">
            <a:avLst/>
          </a:prstGeom>
        </p:spPr>
        <p:txBody>
          <a:bodyPr lIns="0" tIns="0" rIns="0" bIns="0" rtlCol="0" anchor="t">
            <a:spAutoFit/>
          </a:bodyPr>
          <a:lstStyle/>
          <a:p>
            <a:pPr algn="l">
              <a:lnSpc>
                <a:spcPts val="4323"/>
              </a:lnSpc>
              <a:spcBef>
                <a:spcPct val="0"/>
              </a:spcBef>
            </a:pPr>
            <a:r>
              <a:rPr lang="en-US" sz="3088">
                <a:solidFill>
                  <a:srgbClr val="000000"/>
                </a:solidFill>
                <a:latin typeface="Arial" panose="020B0604020202020204" pitchFamily="34" charset="0"/>
                <a:ea typeface="Poppins"/>
                <a:cs typeface="Arial" panose="020B0604020202020204" pitchFamily="34" charset="0"/>
                <a:sym typeface="Poppins"/>
              </a:rPr>
              <a:t>Giảng viên hướng dẫn : TS. Tô Thanh Hải </a:t>
            </a:r>
          </a:p>
        </p:txBody>
      </p:sp>
      <p:sp>
        <p:nvSpPr>
          <p:cNvPr id="19" name="TextBox 19"/>
          <p:cNvSpPr txBox="1"/>
          <p:nvPr/>
        </p:nvSpPr>
        <p:spPr>
          <a:xfrm>
            <a:off x="3086744" y="3543478"/>
            <a:ext cx="2712588" cy="837688"/>
          </a:xfrm>
          <a:prstGeom prst="rect">
            <a:avLst/>
          </a:prstGeom>
        </p:spPr>
        <p:txBody>
          <a:bodyPr lIns="0" tIns="0" rIns="0" bIns="0" rtlCol="0" anchor="t">
            <a:spAutoFit/>
          </a:bodyPr>
          <a:lstStyle/>
          <a:p>
            <a:pPr algn="l">
              <a:lnSpc>
                <a:spcPts val="6853"/>
              </a:lnSpc>
              <a:spcBef>
                <a:spcPct val="0"/>
              </a:spcBef>
            </a:pPr>
            <a:r>
              <a:rPr lang="en-US" sz="4895">
                <a:solidFill>
                  <a:srgbClr val="3428BA"/>
                </a:solidFill>
                <a:latin typeface="Anton"/>
                <a:ea typeface="Anton"/>
                <a:cs typeface="Anton"/>
                <a:sym typeface="Anton"/>
              </a:rPr>
              <a:t>ĐỀ TÀI </a:t>
            </a:r>
          </a:p>
        </p:txBody>
      </p:sp>
      <p:sp>
        <p:nvSpPr>
          <p:cNvPr id="20" name="TextBox 20"/>
          <p:cNvSpPr txBox="1"/>
          <p:nvPr/>
        </p:nvSpPr>
        <p:spPr>
          <a:xfrm>
            <a:off x="1028700" y="8681543"/>
            <a:ext cx="8595524" cy="443904"/>
          </a:xfrm>
          <a:prstGeom prst="rect">
            <a:avLst/>
          </a:prstGeom>
        </p:spPr>
        <p:txBody>
          <a:bodyPr lIns="0" tIns="0" rIns="0" bIns="0" rtlCol="0" anchor="t">
            <a:spAutoFit/>
          </a:bodyPr>
          <a:lstStyle/>
          <a:p>
            <a:pPr algn="l">
              <a:lnSpc>
                <a:spcPts val="3763"/>
              </a:lnSpc>
              <a:spcBef>
                <a:spcPct val="0"/>
              </a:spcBef>
            </a:pPr>
            <a:r>
              <a:rPr lang="en-US" sz="2688">
                <a:solidFill>
                  <a:srgbClr val="000000"/>
                </a:solidFill>
                <a:latin typeface="Arial" panose="020B0604020202020204" pitchFamily="34" charset="0"/>
                <a:ea typeface="Poppins"/>
                <a:cs typeface="Arial" panose="020B0604020202020204" pitchFamily="34" charset="0"/>
                <a:sym typeface="Poppins"/>
              </a:rPr>
              <a:t>SV: Nguyễn Văn Quí Mùi - 0021412679</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85A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834017" y="1913509"/>
            <a:ext cx="17871339" cy="17871339"/>
          </a:xfrm>
          <a:custGeom>
            <a:avLst/>
            <a:gdLst/>
            <a:ahLst/>
            <a:cxnLst/>
            <a:rect l="l" t="t" r="r" b="b"/>
            <a:pathLst>
              <a:path w="17871339" h="17871339">
                <a:moveTo>
                  <a:pt x="0" y="0"/>
                </a:moveTo>
                <a:lnTo>
                  <a:pt x="17871339" y="0"/>
                </a:lnTo>
                <a:lnTo>
                  <a:pt x="17871339" y="17871339"/>
                </a:lnTo>
                <a:lnTo>
                  <a:pt x="0" y="17871339"/>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569078" y="535392"/>
            <a:ext cx="8258083" cy="966733"/>
          </a:xfrm>
          <a:prstGeom prst="rect">
            <a:avLst/>
          </a:prstGeom>
        </p:spPr>
        <p:txBody>
          <a:bodyPr lIns="0" tIns="0" rIns="0" bIns="0" rtlCol="0" anchor="t">
            <a:spAutoFit/>
          </a:bodyPr>
          <a:lstStyle/>
          <a:p>
            <a:pPr algn="l">
              <a:lnSpc>
                <a:spcPts val="7373"/>
              </a:lnSpc>
            </a:pPr>
            <a:r>
              <a:rPr lang="en-US" sz="7300">
                <a:solidFill>
                  <a:srgbClr val="3428BA"/>
                </a:solidFill>
                <a:latin typeface="Anton"/>
                <a:ea typeface="Anton"/>
                <a:cs typeface="Anton"/>
                <a:sym typeface="Anton"/>
              </a:rPr>
              <a:t>MỤC TIÊU ĐỀ TÀI </a:t>
            </a:r>
          </a:p>
        </p:txBody>
      </p:sp>
      <p:grpSp>
        <p:nvGrpSpPr>
          <p:cNvPr id="4" name="Group 4"/>
          <p:cNvGrpSpPr/>
          <p:nvPr/>
        </p:nvGrpSpPr>
        <p:grpSpPr>
          <a:xfrm>
            <a:off x="15020109" y="2605709"/>
            <a:ext cx="5077990" cy="5077990"/>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795AC6">
                    <a:alpha val="4500"/>
                  </a:srgbClr>
                </a:gs>
                <a:gs pos="100000">
                  <a:srgbClr val="5540FF">
                    <a:alpha val="100000"/>
                  </a:srgbClr>
                </a:gs>
              </a:gsLst>
              <a:lin ang="0"/>
            </a:gra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pic>
        <p:nvPicPr>
          <p:cNvPr id="7" name="Picture 7"/>
          <p:cNvPicPr>
            <a:picLocks noChangeAspect="1"/>
          </p:cNvPicPr>
          <p:nvPr/>
        </p:nvPicPr>
        <p:blipFill>
          <a:blip r:embed="rId4"/>
          <a:srcRect/>
          <a:stretch>
            <a:fillRect/>
          </a:stretch>
        </p:blipFill>
        <p:spPr>
          <a:xfrm flipH="1">
            <a:off x="14221701" y="392517"/>
            <a:ext cx="3958208" cy="1899940"/>
          </a:xfrm>
          <a:prstGeom prst="rect">
            <a:avLst/>
          </a:prstGeom>
        </p:spPr>
      </p:pic>
      <p:pic>
        <p:nvPicPr>
          <p:cNvPr id="8" name="Picture 8"/>
          <p:cNvPicPr>
            <a:picLocks noChangeAspect="1"/>
          </p:cNvPicPr>
          <p:nvPr/>
        </p:nvPicPr>
        <p:blipFill>
          <a:blip r:embed="rId4"/>
          <a:srcRect/>
          <a:stretch>
            <a:fillRect/>
          </a:stretch>
        </p:blipFill>
        <p:spPr>
          <a:xfrm flipH="1">
            <a:off x="15938961" y="8731663"/>
            <a:ext cx="3240285" cy="1555337"/>
          </a:xfrm>
          <a:prstGeom prst="rect">
            <a:avLst/>
          </a:prstGeom>
        </p:spPr>
      </p:pic>
      <p:sp>
        <p:nvSpPr>
          <p:cNvPr id="9" name="Freeform 9"/>
          <p:cNvSpPr/>
          <p:nvPr/>
        </p:nvSpPr>
        <p:spPr>
          <a:xfrm>
            <a:off x="349666" y="9509332"/>
            <a:ext cx="438826" cy="438826"/>
          </a:xfrm>
          <a:custGeom>
            <a:avLst/>
            <a:gdLst/>
            <a:ahLst/>
            <a:cxnLst/>
            <a:rect l="l" t="t" r="r" b="b"/>
            <a:pathLst>
              <a:path w="438826" h="438826">
                <a:moveTo>
                  <a:pt x="0" y="0"/>
                </a:moveTo>
                <a:lnTo>
                  <a:pt x="438825" y="0"/>
                </a:lnTo>
                <a:lnTo>
                  <a:pt x="438825" y="438825"/>
                </a:lnTo>
                <a:lnTo>
                  <a:pt x="0" y="43882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TextBox 10"/>
          <p:cNvSpPr txBox="1"/>
          <p:nvPr/>
        </p:nvSpPr>
        <p:spPr>
          <a:xfrm>
            <a:off x="895447" y="2500934"/>
            <a:ext cx="15043514" cy="5588000"/>
          </a:xfrm>
          <a:prstGeom prst="rect">
            <a:avLst/>
          </a:prstGeom>
        </p:spPr>
        <p:txBody>
          <a:bodyPr lIns="0" tIns="0" rIns="0" bIns="0" rtlCol="0" anchor="t">
            <a:spAutoFit/>
          </a:bodyPr>
          <a:lstStyle/>
          <a:p>
            <a:pPr algn="l">
              <a:lnSpc>
                <a:spcPts val="4900"/>
              </a:lnSpc>
            </a:pPr>
            <a:endParaRPr>
              <a:latin typeface="Arial" panose="020B0604020202020204" pitchFamily="34" charset="0"/>
              <a:cs typeface="Arial" panose="020B0604020202020204" pitchFamily="34" charset="0"/>
            </a:endParaRPr>
          </a:p>
          <a:p>
            <a:pPr algn="l">
              <a:lnSpc>
                <a:spcPts val="4900"/>
              </a:lnSpc>
            </a:pPr>
            <a:r>
              <a:rPr lang="en-US" sz="3500">
                <a:solidFill>
                  <a:srgbClr val="000000"/>
                </a:solidFill>
                <a:latin typeface="Arial" panose="020B0604020202020204" pitchFamily="34" charset="0"/>
                <a:ea typeface="Poppins"/>
                <a:cs typeface="Arial" panose="020B0604020202020204" pitchFamily="34" charset="0"/>
                <a:sym typeface="Poppins"/>
              </a:rPr>
              <a:t>Hiện nay nhu cầu xã hội phát triển rộng rãi về việc mua sắm các sản phầm trên các sàn thương mại điện tử ngày càng tăng lên. Việc xây dựng website bán quạt là tạo ra một nền tảng trực tuyến giúp giới thiệu sản phẩm đến người tiêu dùng, tăng doanh số cho người bán. Website cung cấp một trải nghiệm mua sắm tiện lợi, hỗ trợ khách hàng với thông tin chi tiết về sản phẩm và các dịch vụ trực tuyến.</a:t>
            </a:r>
          </a:p>
          <a:p>
            <a:pPr algn="l">
              <a:lnSpc>
                <a:spcPts val="4900"/>
              </a:lnSpc>
            </a:pPr>
            <a:endParaRPr lang="en-US" sz="3500">
              <a:solidFill>
                <a:srgbClr val="000000"/>
              </a:solidFill>
              <a:latin typeface="Arial" panose="020B0604020202020204" pitchFamily="34" charset="0"/>
              <a:ea typeface="Poppins"/>
              <a:cs typeface="Arial" panose="020B0604020202020204" pitchFamily="34" charset="0"/>
              <a:sym typeface="Poppins"/>
            </a:endParaRPr>
          </a:p>
          <a:p>
            <a:pPr algn="l">
              <a:lnSpc>
                <a:spcPts val="4900"/>
              </a:lnSpc>
              <a:spcBef>
                <a:spcPct val="0"/>
              </a:spcBef>
            </a:pPr>
            <a:endParaRPr lang="en-US" sz="3500">
              <a:solidFill>
                <a:srgbClr val="000000"/>
              </a:solidFill>
              <a:latin typeface="Arial" panose="020B0604020202020204" pitchFamily="34" charset="0"/>
              <a:ea typeface="Poppins"/>
              <a:cs typeface="Arial" panose="020B0604020202020204" pitchFamily="34" charset="0"/>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85ABFF">
                <a:alpha val="100000"/>
              </a:srgbClr>
            </a:gs>
          </a:gsLst>
          <a:lin ang="0"/>
        </a:gradFill>
        <a:effectLst/>
      </p:bgPr>
    </p:bg>
    <p:spTree>
      <p:nvGrpSpPr>
        <p:cNvPr id="1" name=""/>
        <p:cNvGrpSpPr/>
        <p:nvPr/>
      </p:nvGrpSpPr>
      <p:grpSpPr>
        <a:xfrm>
          <a:off x="0" y="0"/>
          <a:ext cx="0" cy="0"/>
          <a:chOff x="0" y="0"/>
          <a:chExt cx="0" cy="0"/>
        </a:xfrm>
      </p:grpSpPr>
      <p:grpSp>
        <p:nvGrpSpPr>
          <p:cNvPr id="2" name="Group 2"/>
          <p:cNvGrpSpPr/>
          <p:nvPr/>
        </p:nvGrpSpPr>
        <p:grpSpPr>
          <a:xfrm>
            <a:off x="-1524840" y="394123"/>
            <a:ext cx="22247141" cy="1519386"/>
            <a:chOff x="0" y="0"/>
            <a:chExt cx="5302669" cy="362150"/>
          </a:xfrm>
        </p:grpSpPr>
        <p:sp>
          <p:nvSpPr>
            <p:cNvPr id="3" name="Freeform 3"/>
            <p:cNvSpPr/>
            <p:nvPr/>
          </p:nvSpPr>
          <p:spPr>
            <a:xfrm>
              <a:off x="0" y="0"/>
              <a:ext cx="5302669" cy="362150"/>
            </a:xfrm>
            <a:custGeom>
              <a:avLst/>
              <a:gdLst/>
              <a:ahLst/>
              <a:cxnLst/>
              <a:rect l="l" t="t" r="r" b="b"/>
              <a:pathLst>
                <a:path w="5302669" h="362150">
                  <a:moveTo>
                    <a:pt x="0" y="0"/>
                  </a:moveTo>
                  <a:lnTo>
                    <a:pt x="5302669" y="0"/>
                  </a:lnTo>
                  <a:lnTo>
                    <a:pt x="5302669" y="362150"/>
                  </a:lnTo>
                  <a:lnTo>
                    <a:pt x="0" y="362150"/>
                  </a:lnTo>
                  <a:close/>
                </a:path>
              </a:pathLst>
            </a:custGeom>
            <a:gradFill rotWithShape="1">
              <a:gsLst>
                <a:gs pos="0">
                  <a:srgbClr val="3428BA">
                    <a:alpha val="100000"/>
                  </a:srgbClr>
                </a:gs>
                <a:gs pos="100000">
                  <a:srgbClr val="5FA2DB">
                    <a:alpha val="100000"/>
                  </a:srgbClr>
                </a:gs>
              </a:gsLst>
              <a:lin ang="0"/>
            </a:gradFill>
          </p:spPr>
        </p:sp>
        <p:sp>
          <p:nvSpPr>
            <p:cNvPr id="4" name="TextBox 4"/>
            <p:cNvSpPr txBox="1"/>
            <p:nvPr/>
          </p:nvSpPr>
          <p:spPr>
            <a:xfrm>
              <a:off x="0" y="-38100"/>
              <a:ext cx="5302669" cy="400250"/>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10834017" y="1913509"/>
            <a:ext cx="17871339" cy="17871339"/>
          </a:xfrm>
          <a:custGeom>
            <a:avLst/>
            <a:gdLst/>
            <a:ahLst/>
            <a:cxnLst/>
            <a:rect l="l" t="t" r="r" b="b"/>
            <a:pathLst>
              <a:path w="17871339" h="17871339">
                <a:moveTo>
                  <a:pt x="0" y="0"/>
                </a:moveTo>
                <a:lnTo>
                  <a:pt x="17871339" y="0"/>
                </a:lnTo>
                <a:lnTo>
                  <a:pt x="17871339" y="17871339"/>
                </a:lnTo>
                <a:lnTo>
                  <a:pt x="0" y="17871339"/>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sp>
      <p:sp>
        <p:nvSpPr>
          <p:cNvPr id="6" name="Freeform 6"/>
          <p:cNvSpPr/>
          <p:nvPr/>
        </p:nvSpPr>
        <p:spPr>
          <a:xfrm>
            <a:off x="17039887" y="9038887"/>
            <a:ext cx="438826" cy="438826"/>
          </a:xfrm>
          <a:custGeom>
            <a:avLst/>
            <a:gdLst/>
            <a:ahLst/>
            <a:cxnLst/>
            <a:rect l="l" t="t" r="r" b="b"/>
            <a:pathLst>
              <a:path w="438826" h="438826">
                <a:moveTo>
                  <a:pt x="0" y="0"/>
                </a:moveTo>
                <a:lnTo>
                  <a:pt x="438826" y="0"/>
                </a:lnTo>
                <a:lnTo>
                  <a:pt x="438826" y="438826"/>
                </a:lnTo>
                <a:lnTo>
                  <a:pt x="0" y="43882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028700" y="2672651"/>
            <a:ext cx="2640795" cy="2640795"/>
          </a:xfrm>
          <a:custGeom>
            <a:avLst/>
            <a:gdLst/>
            <a:ahLst/>
            <a:cxnLst/>
            <a:rect l="l" t="t" r="r" b="b"/>
            <a:pathLst>
              <a:path w="2640795" h="2640795">
                <a:moveTo>
                  <a:pt x="0" y="0"/>
                </a:moveTo>
                <a:lnTo>
                  <a:pt x="2640795" y="0"/>
                </a:lnTo>
                <a:lnTo>
                  <a:pt x="2640795" y="2640795"/>
                </a:lnTo>
                <a:lnTo>
                  <a:pt x="0" y="2640795"/>
                </a:lnTo>
                <a:lnTo>
                  <a:pt x="0" y="0"/>
                </a:lnTo>
                <a:close/>
              </a:path>
            </a:pathLst>
          </a:custGeom>
          <a:blipFill>
            <a:blip r:embed="rId6"/>
            <a:stretch>
              <a:fillRect/>
            </a:stretch>
          </a:blipFill>
        </p:spPr>
      </p:sp>
      <p:sp>
        <p:nvSpPr>
          <p:cNvPr id="8" name="Freeform 8"/>
          <p:cNvSpPr/>
          <p:nvPr/>
        </p:nvSpPr>
        <p:spPr>
          <a:xfrm>
            <a:off x="9536145" y="2765233"/>
            <a:ext cx="2640795" cy="2640795"/>
          </a:xfrm>
          <a:custGeom>
            <a:avLst/>
            <a:gdLst/>
            <a:ahLst/>
            <a:cxnLst/>
            <a:rect l="l" t="t" r="r" b="b"/>
            <a:pathLst>
              <a:path w="2640795" h="2640795">
                <a:moveTo>
                  <a:pt x="0" y="0"/>
                </a:moveTo>
                <a:lnTo>
                  <a:pt x="2640795" y="0"/>
                </a:lnTo>
                <a:lnTo>
                  <a:pt x="2640795" y="2640795"/>
                </a:lnTo>
                <a:lnTo>
                  <a:pt x="0" y="2640795"/>
                </a:lnTo>
                <a:lnTo>
                  <a:pt x="0" y="0"/>
                </a:lnTo>
                <a:close/>
              </a:path>
            </a:pathLst>
          </a:custGeom>
          <a:blipFill>
            <a:blip r:embed="rId7"/>
            <a:stretch>
              <a:fillRect/>
            </a:stretch>
          </a:blipFill>
        </p:spPr>
      </p:sp>
      <p:sp>
        <p:nvSpPr>
          <p:cNvPr id="9" name="Freeform 9"/>
          <p:cNvSpPr/>
          <p:nvPr/>
        </p:nvSpPr>
        <p:spPr>
          <a:xfrm>
            <a:off x="1028700" y="6934084"/>
            <a:ext cx="2640795" cy="2324216"/>
          </a:xfrm>
          <a:custGeom>
            <a:avLst/>
            <a:gdLst/>
            <a:ahLst/>
            <a:cxnLst/>
            <a:rect l="l" t="t" r="r" b="b"/>
            <a:pathLst>
              <a:path w="2640795" h="2324216">
                <a:moveTo>
                  <a:pt x="0" y="0"/>
                </a:moveTo>
                <a:lnTo>
                  <a:pt x="2640795" y="0"/>
                </a:lnTo>
                <a:lnTo>
                  <a:pt x="2640795" y="2324216"/>
                </a:lnTo>
                <a:lnTo>
                  <a:pt x="0" y="2324216"/>
                </a:lnTo>
                <a:lnTo>
                  <a:pt x="0" y="0"/>
                </a:lnTo>
                <a:close/>
              </a:path>
            </a:pathLst>
          </a:custGeom>
          <a:blipFill>
            <a:blip r:embed="rId8"/>
            <a:stretch>
              <a:fillRect l="-35522" r="-32921"/>
            </a:stretch>
          </a:blipFill>
        </p:spPr>
      </p:sp>
      <p:sp>
        <p:nvSpPr>
          <p:cNvPr id="10" name="Freeform 10"/>
          <p:cNvSpPr/>
          <p:nvPr/>
        </p:nvSpPr>
        <p:spPr>
          <a:xfrm>
            <a:off x="9447887" y="6934084"/>
            <a:ext cx="2729053" cy="2324216"/>
          </a:xfrm>
          <a:custGeom>
            <a:avLst/>
            <a:gdLst/>
            <a:ahLst/>
            <a:cxnLst/>
            <a:rect l="l" t="t" r="r" b="b"/>
            <a:pathLst>
              <a:path w="2729053" h="2324216">
                <a:moveTo>
                  <a:pt x="0" y="0"/>
                </a:moveTo>
                <a:lnTo>
                  <a:pt x="2729053" y="0"/>
                </a:lnTo>
                <a:lnTo>
                  <a:pt x="2729053" y="2324216"/>
                </a:lnTo>
                <a:lnTo>
                  <a:pt x="0" y="2324216"/>
                </a:lnTo>
                <a:lnTo>
                  <a:pt x="0" y="0"/>
                </a:lnTo>
                <a:close/>
              </a:path>
            </a:pathLst>
          </a:custGeom>
          <a:blipFill>
            <a:blip r:embed="rId9"/>
            <a:stretch>
              <a:fillRect l="-7057" r="-12174"/>
            </a:stretch>
          </a:blipFill>
        </p:spPr>
      </p:sp>
      <p:sp>
        <p:nvSpPr>
          <p:cNvPr id="11" name="TextBox 11"/>
          <p:cNvSpPr txBox="1"/>
          <p:nvPr/>
        </p:nvSpPr>
        <p:spPr>
          <a:xfrm>
            <a:off x="6273528" y="747400"/>
            <a:ext cx="10148928" cy="869983"/>
          </a:xfrm>
          <a:prstGeom prst="rect">
            <a:avLst/>
          </a:prstGeom>
        </p:spPr>
        <p:txBody>
          <a:bodyPr lIns="0" tIns="0" rIns="0" bIns="0" rtlCol="0" anchor="t">
            <a:spAutoFit/>
          </a:bodyPr>
          <a:lstStyle/>
          <a:p>
            <a:pPr algn="l">
              <a:lnSpc>
                <a:spcPts val="6786"/>
              </a:lnSpc>
            </a:pPr>
            <a:r>
              <a:rPr lang="en-US" sz="6113">
                <a:solidFill>
                  <a:srgbClr val="FFFFFF"/>
                </a:solidFill>
                <a:latin typeface="Anton"/>
                <a:ea typeface="Anton"/>
                <a:cs typeface="Anton"/>
                <a:sym typeface="Anton"/>
              </a:rPr>
              <a:t>CÔNG CỤ SỬ DỤNG </a:t>
            </a:r>
          </a:p>
        </p:txBody>
      </p:sp>
      <p:sp>
        <p:nvSpPr>
          <p:cNvPr id="12" name="TextBox 12"/>
          <p:cNvSpPr txBox="1"/>
          <p:nvPr/>
        </p:nvSpPr>
        <p:spPr>
          <a:xfrm>
            <a:off x="3963660" y="3851315"/>
            <a:ext cx="4619734" cy="497205"/>
          </a:xfrm>
          <a:prstGeom prst="rect">
            <a:avLst/>
          </a:prstGeom>
        </p:spPr>
        <p:txBody>
          <a:bodyPr lIns="0" tIns="0" rIns="0" bIns="0" rtlCol="0" anchor="t">
            <a:spAutoFit/>
          </a:bodyPr>
          <a:lstStyle/>
          <a:p>
            <a:pPr algn="l">
              <a:lnSpc>
                <a:spcPts val="3885"/>
              </a:lnSpc>
            </a:pPr>
            <a:r>
              <a:rPr lang="en-US" sz="3500">
                <a:solidFill>
                  <a:srgbClr val="000000"/>
                </a:solidFill>
                <a:latin typeface="Anton"/>
                <a:ea typeface="Anton"/>
                <a:cs typeface="Anton"/>
                <a:sym typeface="Anton"/>
              </a:rPr>
              <a:t>VISUAL STUDIO CODE </a:t>
            </a:r>
          </a:p>
        </p:txBody>
      </p:sp>
      <p:sp>
        <p:nvSpPr>
          <p:cNvPr id="13" name="TextBox 13"/>
          <p:cNvSpPr txBox="1"/>
          <p:nvPr/>
        </p:nvSpPr>
        <p:spPr>
          <a:xfrm>
            <a:off x="3963660" y="8124767"/>
            <a:ext cx="4619734" cy="497205"/>
          </a:xfrm>
          <a:prstGeom prst="rect">
            <a:avLst/>
          </a:prstGeom>
        </p:spPr>
        <p:txBody>
          <a:bodyPr lIns="0" tIns="0" rIns="0" bIns="0" rtlCol="0" anchor="t">
            <a:spAutoFit/>
          </a:bodyPr>
          <a:lstStyle/>
          <a:p>
            <a:pPr algn="l">
              <a:lnSpc>
                <a:spcPts val="3885"/>
              </a:lnSpc>
            </a:pPr>
            <a:r>
              <a:rPr lang="en-US" sz="3500">
                <a:solidFill>
                  <a:srgbClr val="000000"/>
                </a:solidFill>
                <a:latin typeface="Anton"/>
                <a:ea typeface="Anton"/>
                <a:cs typeface="Anton"/>
                <a:sym typeface="Anton"/>
              </a:rPr>
              <a:t>POSTMAN</a:t>
            </a:r>
          </a:p>
        </p:txBody>
      </p:sp>
      <p:sp>
        <p:nvSpPr>
          <p:cNvPr id="14" name="TextBox 14"/>
          <p:cNvSpPr txBox="1"/>
          <p:nvPr/>
        </p:nvSpPr>
        <p:spPr>
          <a:xfrm>
            <a:off x="12472215" y="7861877"/>
            <a:ext cx="4619734" cy="497205"/>
          </a:xfrm>
          <a:prstGeom prst="rect">
            <a:avLst/>
          </a:prstGeom>
        </p:spPr>
        <p:txBody>
          <a:bodyPr lIns="0" tIns="0" rIns="0" bIns="0" rtlCol="0" anchor="t">
            <a:spAutoFit/>
          </a:bodyPr>
          <a:lstStyle/>
          <a:p>
            <a:pPr algn="l">
              <a:lnSpc>
                <a:spcPts val="3885"/>
              </a:lnSpc>
            </a:pPr>
            <a:r>
              <a:rPr lang="en-US" sz="3500">
                <a:solidFill>
                  <a:srgbClr val="000000"/>
                </a:solidFill>
                <a:latin typeface="Anton"/>
                <a:ea typeface="Anton"/>
                <a:cs typeface="Anton"/>
                <a:sym typeface="Anton"/>
              </a:rPr>
              <a:t>POSTGRE SQL </a:t>
            </a:r>
          </a:p>
        </p:txBody>
      </p:sp>
      <p:sp>
        <p:nvSpPr>
          <p:cNvPr id="15" name="TextBox 15"/>
          <p:cNvSpPr txBox="1"/>
          <p:nvPr/>
        </p:nvSpPr>
        <p:spPr>
          <a:xfrm>
            <a:off x="12472215" y="4114206"/>
            <a:ext cx="4619734" cy="497205"/>
          </a:xfrm>
          <a:prstGeom prst="rect">
            <a:avLst/>
          </a:prstGeom>
        </p:spPr>
        <p:txBody>
          <a:bodyPr lIns="0" tIns="0" rIns="0" bIns="0" rtlCol="0" anchor="t">
            <a:spAutoFit/>
          </a:bodyPr>
          <a:lstStyle/>
          <a:p>
            <a:pPr algn="l">
              <a:lnSpc>
                <a:spcPts val="3885"/>
              </a:lnSpc>
            </a:pPr>
            <a:r>
              <a:rPr lang="en-US" sz="3500" spc="-3">
                <a:solidFill>
                  <a:srgbClr val="000000"/>
                </a:solidFill>
                <a:latin typeface="Anton"/>
                <a:ea typeface="Anton"/>
                <a:cs typeface="Anton"/>
                <a:sym typeface="Anton"/>
              </a:rPr>
              <a:t>INTELLIJ IDEA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85A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742546" y="322630"/>
            <a:ext cx="17871339" cy="17871339"/>
          </a:xfrm>
          <a:custGeom>
            <a:avLst/>
            <a:gdLst/>
            <a:ahLst/>
            <a:cxnLst/>
            <a:rect l="l" t="t" r="r" b="b"/>
            <a:pathLst>
              <a:path w="17871339" h="17871339">
                <a:moveTo>
                  <a:pt x="0" y="0"/>
                </a:moveTo>
                <a:lnTo>
                  <a:pt x="17871339" y="0"/>
                </a:lnTo>
                <a:lnTo>
                  <a:pt x="17871339" y="17871340"/>
                </a:lnTo>
                <a:lnTo>
                  <a:pt x="0" y="17871340"/>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sp>
      <p:pic>
        <p:nvPicPr>
          <p:cNvPr id="3" name="Picture 3"/>
          <p:cNvPicPr>
            <a:picLocks noChangeAspect="1"/>
          </p:cNvPicPr>
          <p:nvPr/>
        </p:nvPicPr>
        <p:blipFill>
          <a:blip r:embed="rId4">
            <a:alphaModFix amt="79000"/>
          </a:blip>
          <a:srcRect/>
          <a:stretch>
            <a:fillRect/>
          </a:stretch>
        </p:blipFill>
        <p:spPr>
          <a:xfrm>
            <a:off x="434102" y="26649"/>
            <a:ext cx="7287857" cy="2441432"/>
          </a:xfrm>
          <a:prstGeom prst="rect">
            <a:avLst/>
          </a:prstGeom>
        </p:spPr>
      </p:pic>
      <p:grpSp>
        <p:nvGrpSpPr>
          <p:cNvPr id="4" name="Group 4"/>
          <p:cNvGrpSpPr/>
          <p:nvPr/>
        </p:nvGrpSpPr>
        <p:grpSpPr>
          <a:xfrm>
            <a:off x="14268488" y="-276452"/>
            <a:ext cx="5077990" cy="5077990"/>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795AC6">
                    <a:alpha val="4500"/>
                  </a:srgbClr>
                </a:gs>
                <a:gs pos="100000">
                  <a:srgbClr val="5540FF">
                    <a:alpha val="100000"/>
                  </a:srgbClr>
                </a:gs>
              </a:gsLst>
              <a:lin ang="0"/>
            </a:gradFill>
          </p:spPr>
        </p:sp>
        <p:sp>
          <p:nvSpPr>
            <p:cNvPr id="6" name="TextBox 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7" name="Freeform 7"/>
          <p:cNvSpPr/>
          <p:nvPr/>
        </p:nvSpPr>
        <p:spPr>
          <a:xfrm>
            <a:off x="13151437" y="2468081"/>
            <a:ext cx="3656046" cy="3904515"/>
          </a:xfrm>
          <a:custGeom>
            <a:avLst/>
            <a:gdLst/>
            <a:ahLst/>
            <a:cxnLst/>
            <a:rect l="l" t="t" r="r" b="b"/>
            <a:pathLst>
              <a:path w="3656046" h="3904515">
                <a:moveTo>
                  <a:pt x="0" y="0"/>
                </a:moveTo>
                <a:lnTo>
                  <a:pt x="3656046" y="0"/>
                </a:lnTo>
                <a:lnTo>
                  <a:pt x="3656046" y="3904515"/>
                </a:lnTo>
                <a:lnTo>
                  <a:pt x="0" y="390451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1028700" y="445344"/>
            <a:ext cx="9666363" cy="1052412"/>
          </a:xfrm>
          <a:prstGeom prst="rect">
            <a:avLst/>
          </a:prstGeom>
        </p:spPr>
        <p:txBody>
          <a:bodyPr lIns="0" tIns="0" rIns="0" bIns="0" rtlCol="0" anchor="t">
            <a:spAutoFit/>
          </a:bodyPr>
          <a:lstStyle/>
          <a:p>
            <a:pPr algn="ctr">
              <a:lnSpc>
                <a:spcPts val="8668"/>
              </a:lnSpc>
              <a:spcBef>
                <a:spcPct val="0"/>
              </a:spcBef>
            </a:pPr>
            <a:r>
              <a:rPr lang="en-US" sz="6191">
                <a:solidFill>
                  <a:srgbClr val="3428BA"/>
                </a:solidFill>
                <a:latin typeface="Anton"/>
                <a:ea typeface="Anton"/>
                <a:cs typeface="Anton"/>
                <a:sym typeface="Anton"/>
              </a:rPr>
              <a:t>JAVA SPRING BOOT </a:t>
            </a:r>
          </a:p>
        </p:txBody>
      </p:sp>
      <p:sp>
        <p:nvSpPr>
          <p:cNvPr id="9" name="TextBox 9"/>
          <p:cNvSpPr txBox="1"/>
          <p:nvPr/>
        </p:nvSpPr>
        <p:spPr>
          <a:xfrm>
            <a:off x="1248761" y="2598415"/>
            <a:ext cx="11760063" cy="6565900"/>
          </a:xfrm>
          <a:prstGeom prst="rect">
            <a:avLst/>
          </a:prstGeom>
        </p:spPr>
        <p:txBody>
          <a:bodyPr lIns="0" tIns="0" rIns="0" bIns="0" rtlCol="0" anchor="t">
            <a:spAutoFit/>
          </a:bodyPr>
          <a:lstStyle/>
          <a:p>
            <a:pPr algn="l">
              <a:lnSpc>
                <a:spcPts val="3234"/>
              </a:lnSpc>
            </a:pPr>
            <a:r>
              <a:rPr lang="en-US" sz="2800">
                <a:solidFill>
                  <a:srgbClr val="000000"/>
                </a:solidFill>
                <a:latin typeface="Arial" panose="020B0604020202020204" pitchFamily="34" charset="0"/>
                <a:ea typeface="Poppins"/>
                <a:cs typeface="Arial" panose="020B0604020202020204" pitchFamily="34" charset="0"/>
                <a:sym typeface="Poppins"/>
              </a:rPr>
              <a:t>Java Spring Boot là một framework được phát triển dựa trên Spring Framework giúp đơn giản hóa quá trình phát triển ứng dụng Java. Spring Boot cung cấp các cấu hình mặc định, giúp lập trình viên dễ dàng tạo ra các ứng dụng Spring mà không cần phải cấu hình quá nhiều chi tiết thủ công như trong Spring truyền thống.</a:t>
            </a:r>
          </a:p>
          <a:p>
            <a:pPr marL="498831" lvl="1" indent="-249415" algn="l">
              <a:lnSpc>
                <a:spcPts val="3234"/>
              </a:lnSpc>
              <a:buFont typeface="Arial"/>
              <a:buChar char="•"/>
            </a:pPr>
            <a:r>
              <a:rPr lang="en-US" sz="2800">
                <a:solidFill>
                  <a:srgbClr val="000000"/>
                </a:solidFill>
                <a:latin typeface="Arial" panose="020B0604020202020204" pitchFamily="34" charset="0"/>
                <a:ea typeface="Poppins"/>
                <a:cs typeface="Arial" panose="020B0604020202020204" pitchFamily="34" charset="0"/>
                <a:sym typeface="Poppins"/>
              </a:rPr>
              <a:t>Hội tụ đầy đủ các tính năng của Spring framework.</a:t>
            </a:r>
          </a:p>
          <a:p>
            <a:pPr marL="498831" lvl="1" indent="-249415" algn="l">
              <a:lnSpc>
                <a:spcPts val="3234"/>
              </a:lnSpc>
              <a:buFont typeface="Arial"/>
              <a:buChar char="•"/>
            </a:pPr>
            <a:r>
              <a:rPr lang="en-US" sz="2800">
                <a:solidFill>
                  <a:srgbClr val="000000"/>
                </a:solidFill>
                <a:latin typeface="Arial" panose="020B0604020202020204" pitchFamily="34" charset="0"/>
                <a:ea typeface="Poppins"/>
                <a:cs typeface="Arial" panose="020B0604020202020204" pitchFamily="34" charset="0"/>
                <a:sym typeface="Poppins"/>
              </a:rPr>
              <a:t>Đơn giản hóa cấu hình và xây dựng được các ứng dụng độc lập có khả năng chạy bằng “java -jar” nhờ các dependency starter.</a:t>
            </a:r>
          </a:p>
          <a:p>
            <a:pPr marL="498831" lvl="1" indent="-249415" algn="l">
              <a:lnSpc>
                <a:spcPts val="3234"/>
              </a:lnSpc>
              <a:buFont typeface="Arial"/>
              <a:buChar char="•"/>
            </a:pPr>
            <a:r>
              <a:rPr lang="en-US" sz="2800">
                <a:solidFill>
                  <a:srgbClr val="000000"/>
                </a:solidFill>
                <a:latin typeface="Arial" panose="020B0604020202020204" pitchFamily="34" charset="0"/>
                <a:ea typeface="Poppins"/>
                <a:cs typeface="Arial" panose="020B0604020202020204" pitchFamily="34" charset="0"/>
                <a:sym typeface="Poppins"/>
              </a:rPr>
              <a:t>Dễ dàng deploy vì các ứng dụng server được nhúng trực tiếp vào ứng dụng để tránh những khó khăn khi triển khai lên môi trường production mà không cần thiết phải tải file WAR.</a:t>
            </a:r>
          </a:p>
          <a:p>
            <a:pPr marL="498831" lvl="1" indent="-249415" algn="l">
              <a:lnSpc>
                <a:spcPts val="3234"/>
              </a:lnSpc>
              <a:buFont typeface="Arial"/>
              <a:buChar char="•"/>
            </a:pPr>
            <a:r>
              <a:rPr lang="en-US" sz="2800">
                <a:solidFill>
                  <a:srgbClr val="000000"/>
                </a:solidFill>
                <a:latin typeface="Arial" panose="020B0604020202020204" pitchFamily="34" charset="0"/>
                <a:ea typeface="Poppins"/>
                <a:cs typeface="Arial" panose="020B0604020202020204" pitchFamily="34" charset="0"/>
                <a:sym typeface="Poppins"/>
              </a:rPr>
              <a:t>Cấu hình ít, tự động hỗ trợ bất cứ lúc nào cho chức năng giống với Sping như tăng năng suất, giảm thời gian viết code và không yêu cầu XML config.</a:t>
            </a:r>
          </a:p>
          <a:p>
            <a:pPr marL="498831" lvl="1" indent="-249415" algn="l">
              <a:lnSpc>
                <a:spcPts val="3234"/>
              </a:lnSpc>
              <a:buFont typeface="Arial"/>
              <a:buChar char="•"/>
            </a:pPr>
            <a:r>
              <a:rPr lang="en-US" sz="2800">
                <a:solidFill>
                  <a:srgbClr val="000000"/>
                </a:solidFill>
                <a:latin typeface="Arial" panose="020B0604020202020204" pitchFamily="34" charset="0"/>
                <a:ea typeface="Poppins"/>
                <a:cs typeface="Arial" panose="020B0604020202020204" pitchFamily="34" charset="0"/>
                <a:sym typeface="Poppins"/>
              </a:rPr>
              <a:t>Cung cấp nhiều plugin, số liệu, cấu hình ứng dụng từ bên ngoài.</a:t>
            </a:r>
          </a:p>
          <a:p>
            <a:pPr algn="l">
              <a:lnSpc>
                <a:spcPts val="3234"/>
              </a:lnSpc>
              <a:spcBef>
                <a:spcPct val="0"/>
              </a:spcBef>
            </a:pPr>
            <a:endParaRPr lang="en-US" sz="2800">
              <a:solidFill>
                <a:srgbClr val="000000"/>
              </a:solidFill>
              <a:latin typeface="Arial" panose="020B0604020202020204" pitchFamily="34" charset="0"/>
              <a:ea typeface="Poppins"/>
              <a:cs typeface="Arial" panose="020B0604020202020204" pitchFamily="34" charset="0"/>
              <a:sym typeface="Poppins"/>
            </a:endParaRPr>
          </a:p>
        </p:txBody>
      </p:sp>
      <p:sp>
        <p:nvSpPr>
          <p:cNvPr id="10" name="Freeform 10"/>
          <p:cNvSpPr/>
          <p:nvPr/>
        </p:nvSpPr>
        <p:spPr>
          <a:xfrm>
            <a:off x="17259300" y="9608259"/>
            <a:ext cx="438826" cy="438826"/>
          </a:xfrm>
          <a:custGeom>
            <a:avLst/>
            <a:gdLst/>
            <a:ahLst/>
            <a:cxnLst/>
            <a:rect l="l" t="t" r="r" b="b"/>
            <a:pathLst>
              <a:path w="438826" h="438826">
                <a:moveTo>
                  <a:pt x="0" y="0"/>
                </a:moveTo>
                <a:lnTo>
                  <a:pt x="438826" y="0"/>
                </a:lnTo>
                <a:lnTo>
                  <a:pt x="438826" y="438826"/>
                </a:lnTo>
                <a:lnTo>
                  <a:pt x="0" y="43882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85A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8618325" y="-3889252"/>
            <a:ext cx="438826" cy="438826"/>
          </a:xfrm>
          <a:custGeom>
            <a:avLst/>
            <a:gdLst/>
            <a:ahLst/>
            <a:cxnLst/>
            <a:rect l="l" t="t" r="r" b="b"/>
            <a:pathLst>
              <a:path w="438826" h="438826">
                <a:moveTo>
                  <a:pt x="0" y="0"/>
                </a:moveTo>
                <a:lnTo>
                  <a:pt x="438826" y="0"/>
                </a:lnTo>
                <a:lnTo>
                  <a:pt x="438826" y="438826"/>
                </a:lnTo>
                <a:lnTo>
                  <a:pt x="0" y="4388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7854608" y="1028700"/>
            <a:ext cx="13074252" cy="1298716"/>
            <a:chOff x="0" y="0"/>
            <a:chExt cx="3116285" cy="309553"/>
          </a:xfrm>
        </p:grpSpPr>
        <p:sp>
          <p:nvSpPr>
            <p:cNvPr id="4" name="Freeform 4"/>
            <p:cNvSpPr/>
            <p:nvPr/>
          </p:nvSpPr>
          <p:spPr>
            <a:xfrm>
              <a:off x="0" y="0"/>
              <a:ext cx="3116285" cy="309553"/>
            </a:xfrm>
            <a:custGeom>
              <a:avLst/>
              <a:gdLst/>
              <a:ahLst/>
              <a:cxnLst/>
              <a:rect l="l" t="t" r="r" b="b"/>
              <a:pathLst>
                <a:path w="3116285" h="309553">
                  <a:moveTo>
                    <a:pt x="0" y="0"/>
                  </a:moveTo>
                  <a:lnTo>
                    <a:pt x="3116285" y="0"/>
                  </a:lnTo>
                  <a:lnTo>
                    <a:pt x="3116285" y="309553"/>
                  </a:lnTo>
                  <a:lnTo>
                    <a:pt x="0" y="309553"/>
                  </a:lnTo>
                  <a:close/>
                </a:path>
              </a:pathLst>
            </a:custGeom>
            <a:gradFill rotWithShape="1">
              <a:gsLst>
                <a:gs pos="0">
                  <a:srgbClr val="3428BA">
                    <a:alpha val="100000"/>
                  </a:srgbClr>
                </a:gs>
                <a:gs pos="100000">
                  <a:srgbClr val="5FA2DB">
                    <a:alpha val="100000"/>
                  </a:srgbClr>
                </a:gs>
              </a:gsLst>
              <a:lin ang="0"/>
            </a:gradFill>
          </p:spPr>
        </p:sp>
        <p:sp>
          <p:nvSpPr>
            <p:cNvPr id="5" name="TextBox 5"/>
            <p:cNvSpPr txBox="1"/>
            <p:nvPr/>
          </p:nvSpPr>
          <p:spPr>
            <a:xfrm>
              <a:off x="0" y="-38100"/>
              <a:ext cx="3116285" cy="34765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10742546" y="322630"/>
            <a:ext cx="17871339" cy="17871339"/>
          </a:xfrm>
          <a:custGeom>
            <a:avLst/>
            <a:gdLst/>
            <a:ahLst/>
            <a:cxnLst/>
            <a:rect l="l" t="t" r="r" b="b"/>
            <a:pathLst>
              <a:path w="17871339" h="17871339">
                <a:moveTo>
                  <a:pt x="0" y="0"/>
                </a:moveTo>
                <a:lnTo>
                  <a:pt x="17871339" y="0"/>
                </a:lnTo>
                <a:lnTo>
                  <a:pt x="17871339" y="17871340"/>
                </a:lnTo>
                <a:lnTo>
                  <a:pt x="0" y="17871340"/>
                </a:lnTo>
                <a:lnTo>
                  <a:pt x="0" y="0"/>
                </a:lnTo>
                <a:close/>
              </a:path>
            </a:pathLst>
          </a:custGeom>
          <a:blipFill>
            <a:blip r:embed="rId4">
              <a:alphaModFix amt="32999"/>
              <a:extLst>
                <a:ext uri="{96DAC541-7B7A-43D3-8B79-37D633B846F1}">
                  <asvg:svgBlip xmlns:asvg="http://schemas.microsoft.com/office/drawing/2016/SVG/main" r:embed="rId5"/>
                </a:ext>
              </a:extLst>
            </a:blip>
            <a:stretch>
              <a:fillRect/>
            </a:stretch>
          </a:blipFill>
        </p:spPr>
      </p:sp>
      <p:sp>
        <p:nvSpPr>
          <p:cNvPr id="7" name="Freeform 7"/>
          <p:cNvSpPr/>
          <p:nvPr/>
        </p:nvSpPr>
        <p:spPr>
          <a:xfrm>
            <a:off x="17039887" y="9038887"/>
            <a:ext cx="438826" cy="438826"/>
          </a:xfrm>
          <a:custGeom>
            <a:avLst/>
            <a:gdLst/>
            <a:ahLst/>
            <a:cxnLst/>
            <a:rect l="l" t="t" r="r" b="b"/>
            <a:pathLst>
              <a:path w="438826" h="438826">
                <a:moveTo>
                  <a:pt x="0" y="0"/>
                </a:moveTo>
                <a:lnTo>
                  <a:pt x="438826" y="0"/>
                </a:lnTo>
                <a:lnTo>
                  <a:pt x="438826" y="438826"/>
                </a:lnTo>
                <a:lnTo>
                  <a:pt x="0" y="43882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608246" y="3016088"/>
            <a:ext cx="6811909" cy="4254823"/>
          </a:xfrm>
          <a:custGeom>
            <a:avLst/>
            <a:gdLst/>
            <a:ahLst/>
            <a:cxnLst/>
            <a:rect l="l" t="t" r="r" b="b"/>
            <a:pathLst>
              <a:path w="6811909" h="4254823">
                <a:moveTo>
                  <a:pt x="0" y="0"/>
                </a:moveTo>
                <a:lnTo>
                  <a:pt x="6811909" y="0"/>
                </a:lnTo>
                <a:lnTo>
                  <a:pt x="6811909" y="4254824"/>
                </a:lnTo>
                <a:lnTo>
                  <a:pt x="0" y="4254824"/>
                </a:lnTo>
                <a:lnTo>
                  <a:pt x="0" y="0"/>
                </a:lnTo>
                <a:close/>
              </a:path>
            </a:pathLst>
          </a:custGeom>
          <a:blipFill>
            <a:blip r:embed="rId6"/>
            <a:stretch>
              <a:fillRect/>
            </a:stretch>
          </a:blipFill>
        </p:spPr>
      </p:sp>
      <p:sp>
        <p:nvSpPr>
          <p:cNvPr id="9" name="TextBox 9"/>
          <p:cNvSpPr txBox="1"/>
          <p:nvPr/>
        </p:nvSpPr>
        <p:spPr>
          <a:xfrm>
            <a:off x="8231823" y="1231336"/>
            <a:ext cx="6700964" cy="941070"/>
          </a:xfrm>
          <a:prstGeom prst="rect">
            <a:avLst/>
          </a:prstGeom>
        </p:spPr>
        <p:txBody>
          <a:bodyPr lIns="0" tIns="0" rIns="0" bIns="0" rtlCol="0" anchor="t">
            <a:spAutoFit/>
          </a:bodyPr>
          <a:lstStyle/>
          <a:p>
            <a:pPr algn="l">
              <a:lnSpc>
                <a:spcPts val="7215"/>
              </a:lnSpc>
            </a:pPr>
            <a:r>
              <a:rPr lang="en-US" sz="6500">
                <a:solidFill>
                  <a:srgbClr val="FFFFFF"/>
                </a:solidFill>
                <a:latin typeface="Anton"/>
                <a:ea typeface="Anton"/>
                <a:cs typeface="Anton"/>
                <a:sym typeface="Anton"/>
              </a:rPr>
              <a:t>REACTJS</a:t>
            </a:r>
          </a:p>
        </p:txBody>
      </p:sp>
      <p:sp>
        <p:nvSpPr>
          <p:cNvPr id="10" name="TextBox 10"/>
          <p:cNvSpPr txBox="1"/>
          <p:nvPr/>
        </p:nvSpPr>
        <p:spPr>
          <a:xfrm>
            <a:off x="8231823" y="2930363"/>
            <a:ext cx="9512097" cy="4005392"/>
          </a:xfrm>
          <a:prstGeom prst="rect">
            <a:avLst/>
          </a:prstGeom>
        </p:spPr>
        <p:txBody>
          <a:bodyPr lIns="0" tIns="0" rIns="0" bIns="0" rtlCol="0" anchor="t">
            <a:spAutoFit/>
          </a:bodyPr>
          <a:lstStyle/>
          <a:p>
            <a:pPr algn="l">
              <a:lnSpc>
                <a:spcPts val="4480"/>
              </a:lnSpc>
              <a:spcBef>
                <a:spcPct val="0"/>
              </a:spcBef>
            </a:pPr>
            <a:r>
              <a:rPr lang="en-US" sz="3200">
                <a:solidFill>
                  <a:srgbClr val="000000"/>
                </a:solidFill>
                <a:latin typeface="Arial" panose="020B0604020202020204" pitchFamily="34" charset="0"/>
                <a:ea typeface="Poppins"/>
                <a:cs typeface="Arial" panose="020B0604020202020204" pitchFamily="34" charset="0"/>
                <a:sym typeface="Poppins"/>
              </a:rPr>
              <a:t>ReactJS là một thư viện JavaScript mã nguồn mở do Facebook phát triển, được thiết kế để xây dựng giao diện người dùng (UI) cho các ứng dụng web.Chủ yếu tập trung vào việc tạo ra phần giao diện hiển thị (view) , cho phép lập trình viên phát triển các thành phần giao diện một cách dễ dàng và linh hoạt.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85A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742546" y="322630"/>
            <a:ext cx="17871339" cy="17871339"/>
          </a:xfrm>
          <a:custGeom>
            <a:avLst/>
            <a:gdLst/>
            <a:ahLst/>
            <a:cxnLst/>
            <a:rect l="l" t="t" r="r" b="b"/>
            <a:pathLst>
              <a:path w="17871339" h="17871339">
                <a:moveTo>
                  <a:pt x="0" y="0"/>
                </a:moveTo>
                <a:lnTo>
                  <a:pt x="17871339" y="0"/>
                </a:lnTo>
                <a:lnTo>
                  <a:pt x="17871339" y="17871340"/>
                </a:lnTo>
                <a:lnTo>
                  <a:pt x="0" y="17871340"/>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420768" y="229236"/>
            <a:ext cx="9666363" cy="1437004"/>
          </a:xfrm>
          <a:prstGeom prst="rect">
            <a:avLst/>
          </a:prstGeom>
        </p:spPr>
        <p:txBody>
          <a:bodyPr lIns="0" tIns="0" rIns="0" bIns="0" rtlCol="0" anchor="t">
            <a:spAutoFit/>
          </a:bodyPr>
          <a:lstStyle/>
          <a:p>
            <a:pPr algn="ctr">
              <a:lnSpc>
                <a:spcPts val="11747"/>
              </a:lnSpc>
              <a:spcBef>
                <a:spcPct val="0"/>
              </a:spcBef>
            </a:pPr>
            <a:r>
              <a:rPr lang="en-US" sz="8391">
                <a:solidFill>
                  <a:srgbClr val="3428BA"/>
                </a:solidFill>
                <a:latin typeface="Anton"/>
                <a:ea typeface="Anton"/>
                <a:cs typeface="Anton"/>
                <a:sym typeface="Anton"/>
              </a:rPr>
              <a:t>POSTGRE SQL  </a:t>
            </a:r>
          </a:p>
        </p:txBody>
      </p:sp>
      <p:sp>
        <p:nvSpPr>
          <p:cNvPr id="4" name="TextBox 4"/>
          <p:cNvSpPr txBox="1"/>
          <p:nvPr/>
        </p:nvSpPr>
        <p:spPr>
          <a:xfrm>
            <a:off x="3082584" y="2933700"/>
            <a:ext cx="12122831" cy="5245026"/>
          </a:xfrm>
          <a:prstGeom prst="rect">
            <a:avLst/>
          </a:prstGeom>
        </p:spPr>
        <p:txBody>
          <a:bodyPr lIns="0" tIns="0" rIns="0" bIns="0" rtlCol="0" anchor="t">
            <a:spAutoFit/>
          </a:bodyPr>
          <a:lstStyle/>
          <a:p>
            <a:pPr algn="l">
              <a:lnSpc>
                <a:spcPts val="4200"/>
              </a:lnSpc>
            </a:pPr>
            <a:r>
              <a:rPr lang="en-US" sz="3000">
                <a:solidFill>
                  <a:srgbClr val="000000"/>
                </a:solidFill>
                <a:latin typeface="Arial" panose="020B0604020202020204" pitchFamily="34" charset="0"/>
                <a:ea typeface="Poppins"/>
                <a:cs typeface="Arial" panose="020B0604020202020204" pitchFamily="34" charset="0"/>
                <a:sym typeface="Poppins"/>
              </a:rPr>
              <a:t> Postgre SQL là một hệ thống quản trị cơ sở dữ liệu quan hệ-đối tượng (object-relational database management system) có mục đích chung, hệ thống cơ sở dữ liệu mã nguồn mở tiên tiến nhất hiện nay.</a:t>
            </a:r>
          </a:p>
          <a:p>
            <a:pPr algn="l">
              <a:lnSpc>
                <a:spcPts val="4200"/>
              </a:lnSpc>
            </a:pPr>
            <a:r>
              <a:rPr lang="en-US" sz="3000">
                <a:solidFill>
                  <a:srgbClr val="000000"/>
                </a:solidFill>
                <a:latin typeface="Arial" panose="020B0604020202020204" pitchFamily="34" charset="0"/>
                <a:ea typeface="Poppins"/>
                <a:cs typeface="Arial" panose="020B0604020202020204" pitchFamily="34" charset="0"/>
                <a:sym typeface="Poppins"/>
              </a:rPr>
              <a:t>PostgreSQL được phát triển dựa trên POSTGRES 4.2 tại phòng khoa học máy tính Berkeley, Đại học California.</a:t>
            </a:r>
          </a:p>
          <a:p>
            <a:pPr algn="l">
              <a:lnSpc>
                <a:spcPts val="4200"/>
              </a:lnSpc>
            </a:pPr>
            <a:r>
              <a:rPr lang="en-US" sz="3000">
                <a:solidFill>
                  <a:srgbClr val="000000"/>
                </a:solidFill>
                <a:latin typeface="Arial" panose="020B0604020202020204" pitchFamily="34" charset="0"/>
                <a:ea typeface="Poppins"/>
                <a:cs typeface="Arial" panose="020B0604020202020204" pitchFamily="34" charset="0"/>
                <a:sym typeface="Poppins"/>
              </a:rPr>
              <a:t>PostgreSQL được thiết kế để chạy trên các nền tảng tương tự UNIX. Tuy nhiên, PostgreSQL sau đó cũng được điều chỉnh linh động để có thể chạy được trên nhiều nền tảng khác nhau như Mac OS X, Solaris và Windows.</a:t>
            </a:r>
          </a:p>
          <a:p>
            <a:pPr algn="l">
              <a:lnSpc>
                <a:spcPts val="3065"/>
              </a:lnSpc>
              <a:spcBef>
                <a:spcPct val="0"/>
              </a:spcBef>
            </a:pPr>
            <a:endParaRPr lang="en-US" sz="3000">
              <a:solidFill>
                <a:srgbClr val="000000"/>
              </a:solidFill>
              <a:latin typeface="Arial" panose="020B0604020202020204" pitchFamily="34" charset="0"/>
              <a:ea typeface="Poppins"/>
              <a:cs typeface="Arial" panose="020B0604020202020204" pitchFamily="34" charset="0"/>
              <a:sym typeface="Poppins"/>
            </a:endParaRPr>
          </a:p>
        </p:txBody>
      </p:sp>
      <p:sp>
        <p:nvSpPr>
          <p:cNvPr id="5" name="Freeform 5"/>
          <p:cNvSpPr/>
          <p:nvPr/>
        </p:nvSpPr>
        <p:spPr>
          <a:xfrm>
            <a:off x="17357196" y="9455249"/>
            <a:ext cx="438826" cy="438826"/>
          </a:xfrm>
          <a:custGeom>
            <a:avLst/>
            <a:gdLst/>
            <a:ahLst/>
            <a:cxnLst/>
            <a:rect l="l" t="t" r="r" b="b"/>
            <a:pathLst>
              <a:path w="438826" h="438826">
                <a:moveTo>
                  <a:pt x="0" y="0"/>
                </a:moveTo>
                <a:lnTo>
                  <a:pt x="438826" y="0"/>
                </a:lnTo>
                <a:lnTo>
                  <a:pt x="438826" y="438825"/>
                </a:lnTo>
                <a:lnTo>
                  <a:pt x="0" y="43882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85A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742546" y="322630"/>
            <a:ext cx="17871339" cy="17871339"/>
          </a:xfrm>
          <a:custGeom>
            <a:avLst/>
            <a:gdLst/>
            <a:ahLst/>
            <a:cxnLst/>
            <a:rect l="l" t="t" r="r" b="b"/>
            <a:pathLst>
              <a:path w="17871339" h="17871339">
                <a:moveTo>
                  <a:pt x="0" y="0"/>
                </a:moveTo>
                <a:lnTo>
                  <a:pt x="17871339" y="0"/>
                </a:lnTo>
                <a:lnTo>
                  <a:pt x="17871339" y="17871340"/>
                </a:lnTo>
                <a:lnTo>
                  <a:pt x="0" y="17871340"/>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733017" y="2427284"/>
            <a:ext cx="5077990" cy="5077990"/>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795AC6">
                    <a:alpha val="4500"/>
                  </a:srgbClr>
                </a:gs>
                <a:gs pos="100000">
                  <a:srgbClr val="5540FF">
                    <a:alpha val="100000"/>
                  </a:srgbClr>
                </a:gs>
              </a:gsLst>
              <a:lin ang="0"/>
            </a:gra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6138572" y="1605667"/>
            <a:ext cx="2147544" cy="214754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795AC6">
                    <a:alpha val="4500"/>
                  </a:srgbClr>
                </a:gs>
                <a:gs pos="100000">
                  <a:srgbClr val="5540FF">
                    <a:alpha val="100000"/>
                  </a:srgbClr>
                </a:gs>
              </a:gsLst>
              <a:lin ang="0"/>
            </a:gra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7073247" y="1884691"/>
            <a:ext cx="481391" cy="484918"/>
          </a:xfrm>
          <a:custGeom>
            <a:avLst/>
            <a:gdLst/>
            <a:ahLst/>
            <a:cxnLst/>
            <a:rect l="l" t="t" r="r" b="b"/>
            <a:pathLst>
              <a:path w="481391" h="484918">
                <a:moveTo>
                  <a:pt x="0" y="0"/>
                </a:moveTo>
                <a:lnTo>
                  <a:pt x="481391" y="0"/>
                </a:lnTo>
                <a:lnTo>
                  <a:pt x="481391" y="484917"/>
                </a:lnTo>
                <a:lnTo>
                  <a:pt x="0" y="48491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TextBox 10"/>
          <p:cNvSpPr txBox="1"/>
          <p:nvPr/>
        </p:nvSpPr>
        <p:spPr>
          <a:xfrm>
            <a:off x="6454975" y="4109029"/>
            <a:ext cx="10318915" cy="1543050"/>
          </a:xfrm>
          <a:prstGeom prst="rect">
            <a:avLst/>
          </a:prstGeom>
        </p:spPr>
        <p:txBody>
          <a:bodyPr lIns="0" tIns="0" rIns="0" bIns="0" rtlCol="0" anchor="t">
            <a:spAutoFit/>
          </a:bodyPr>
          <a:lstStyle/>
          <a:p>
            <a:pPr algn="l">
              <a:lnSpc>
                <a:spcPts val="12599"/>
              </a:lnSpc>
              <a:spcBef>
                <a:spcPct val="0"/>
              </a:spcBef>
            </a:pPr>
            <a:r>
              <a:rPr lang="en-US" sz="9000">
                <a:solidFill>
                  <a:srgbClr val="3428BA"/>
                </a:solidFill>
                <a:latin typeface="Anton"/>
                <a:ea typeface="Anton"/>
                <a:cs typeface="Anton"/>
                <a:sym typeface="Anton"/>
              </a:rPr>
              <a:t>DEMO CHƯƠNG TRÌNH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85ABFF">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0742546" y="322630"/>
            <a:ext cx="17871339" cy="17871339"/>
          </a:xfrm>
          <a:custGeom>
            <a:avLst/>
            <a:gdLst/>
            <a:ahLst/>
            <a:cxnLst/>
            <a:rect l="l" t="t" r="r" b="b"/>
            <a:pathLst>
              <a:path w="17871339" h="17871339">
                <a:moveTo>
                  <a:pt x="0" y="0"/>
                </a:moveTo>
                <a:lnTo>
                  <a:pt x="17871339" y="0"/>
                </a:lnTo>
                <a:lnTo>
                  <a:pt x="17871339" y="17871340"/>
                </a:lnTo>
                <a:lnTo>
                  <a:pt x="0" y="17871340"/>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6138572" y="1605667"/>
            <a:ext cx="2147544" cy="2147544"/>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795AC6">
                    <a:alpha val="4500"/>
                  </a:srgbClr>
                </a:gs>
                <a:gs pos="100000">
                  <a:srgbClr val="5540FF">
                    <a:alpha val="100000"/>
                  </a:srgbClr>
                </a:gs>
              </a:gsLst>
              <a:lin ang="0"/>
            </a:gra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7073247" y="1884691"/>
            <a:ext cx="481391" cy="484918"/>
          </a:xfrm>
          <a:custGeom>
            <a:avLst/>
            <a:gdLst/>
            <a:ahLst/>
            <a:cxnLst/>
            <a:rect l="l" t="t" r="r" b="b"/>
            <a:pathLst>
              <a:path w="481391" h="484918">
                <a:moveTo>
                  <a:pt x="0" y="0"/>
                </a:moveTo>
                <a:lnTo>
                  <a:pt x="481391" y="0"/>
                </a:lnTo>
                <a:lnTo>
                  <a:pt x="481391" y="484917"/>
                </a:lnTo>
                <a:lnTo>
                  <a:pt x="0" y="48491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1648853" y="3591286"/>
            <a:ext cx="14990294" cy="2955926"/>
          </a:xfrm>
          <a:prstGeom prst="rect">
            <a:avLst/>
          </a:prstGeom>
        </p:spPr>
        <p:txBody>
          <a:bodyPr lIns="0" tIns="0" rIns="0" bIns="0" rtlCol="0" anchor="t">
            <a:spAutoFit/>
          </a:bodyPr>
          <a:lstStyle/>
          <a:p>
            <a:pPr algn="ctr">
              <a:lnSpc>
                <a:spcPts val="11899"/>
              </a:lnSpc>
              <a:spcBef>
                <a:spcPct val="0"/>
              </a:spcBef>
            </a:pPr>
            <a:r>
              <a:rPr lang="en-US" sz="8499">
                <a:solidFill>
                  <a:srgbClr val="3428BA"/>
                </a:solidFill>
                <a:latin typeface="Anton"/>
                <a:ea typeface="Anton"/>
                <a:cs typeface="Anton"/>
                <a:sym typeface="Anton"/>
              </a:rPr>
              <a:t>CẢM ƠN THẦY VÀ CÁC BẠN ĐÃ LẮNG NGHE PHẦN TRÌNH BÀY CỦA EM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553</Words>
  <Application>Microsoft Office PowerPoint</Application>
  <PresentationFormat>Custom</PresentationFormat>
  <Paragraphs>32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Anton</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Liceria Tech</dc:title>
  <cp:lastModifiedBy>caovanvien051991@gmail.com</cp:lastModifiedBy>
  <cp:revision>3</cp:revision>
  <dcterms:created xsi:type="dcterms:W3CDTF">2006-08-16T00:00:00Z</dcterms:created>
  <dcterms:modified xsi:type="dcterms:W3CDTF">2024-10-12T08:09:49Z</dcterms:modified>
  <dc:identifier>DAGTVt2-Qw8</dc:identifier>
</cp:coreProperties>
</file>

<file path=docProps/thumbnail.jpeg>
</file>